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0" r:id="rId2"/>
    <p:sldId id="338" r:id="rId3"/>
    <p:sldId id="334" r:id="rId4"/>
    <p:sldId id="331" r:id="rId5"/>
    <p:sldId id="332" r:id="rId6"/>
    <p:sldId id="333" r:id="rId7"/>
    <p:sldId id="335" r:id="rId8"/>
    <p:sldId id="336" r:id="rId9"/>
    <p:sldId id="337" r:id="rId10"/>
    <p:sldId id="339" r:id="rId11"/>
    <p:sldId id="265" r:id="rId12"/>
    <p:sldId id="276" r:id="rId13"/>
    <p:sldId id="291" r:id="rId14"/>
    <p:sldId id="282" r:id="rId15"/>
    <p:sldId id="283" r:id="rId16"/>
    <p:sldId id="284" r:id="rId17"/>
    <p:sldId id="293" r:id="rId18"/>
    <p:sldId id="300" r:id="rId19"/>
    <p:sldId id="301" r:id="rId20"/>
    <p:sldId id="304" r:id="rId21"/>
    <p:sldId id="307" r:id="rId22"/>
    <p:sldId id="308" r:id="rId23"/>
    <p:sldId id="312" r:id="rId2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2F6EBB7C-6789-4042-AE45-81069AAA9566}">
          <p14:sldIdLst>
            <p14:sldId id="340"/>
            <p14:sldId id="338"/>
            <p14:sldId id="334"/>
            <p14:sldId id="331"/>
            <p14:sldId id="332"/>
            <p14:sldId id="333"/>
            <p14:sldId id="335"/>
            <p14:sldId id="336"/>
            <p14:sldId id="337"/>
            <p14:sldId id="339"/>
            <p14:sldId id="265"/>
            <p14:sldId id="276"/>
            <p14:sldId id="291"/>
            <p14:sldId id="282"/>
            <p14:sldId id="283"/>
            <p14:sldId id="284"/>
            <p14:sldId id="293"/>
            <p14:sldId id="300"/>
            <p14:sldId id="301"/>
            <p14:sldId id="304"/>
            <p14:sldId id="307"/>
            <p14:sldId id="308"/>
            <p14:sldId id="312"/>
          </p14:sldIdLst>
        </p14:section>
        <p14:section name="Section sans titre" id="{C576CA1E-5A2A-48B4-9338-2BF01E0DDE5D}">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ophe" initials="c" lastIdx="2" clrIdx="0">
    <p:extLst>
      <p:ext uri="{19B8F6BF-5375-455C-9EA6-DF929625EA0E}">
        <p15:presenceInfo xmlns:p15="http://schemas.microsoft.com/office/powerpoint/2012/main" userId="christoph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3" d="100"/>
          <a:sy n="63" d="100"/>
        </p:scale>
        <p:origin x="86" y="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92E6DC9A-6C47-4A75-8AC1-9BF20D528548}" type="datetimeFigureOut">
              <a:rPr lang="fr-FR" smtClean="0"/>
              <a:t>24/06/2024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5BE0519-9DD2-47D7-A9B5-6E85C2DC29ED}" type="slidenum">
              <a:rPr lang="fr-FR" smtClean="0"/>
              <a:t>‹N°›</a:t>
            </a:fld>
            <a:endParaRPr lang="fr-FR"/>
          </a:p>
        </p:txBody>
      </p:sp>
    </p:spTree>
    <p:extLst>
      <p:ext uri="{BB962C8B-B14F-4D97-AF65-F5344CB8AC3E}">
        <p14:creationId xmlns:p14="http://schemas.microsoft.com/office/powerpoint/2010/main" val="1763541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2E6DC9A-6C47-4A75-8AC1-9BF20D528548}" type="datetimeFigureOut">
              <a:rPr lang="fr-FR" smtClean="0"/>
              <a:t>24/06/2024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5BE0519-9DD2-47D7-A9B5-6E85C2DC29ED}" type="slidenum">
              <a:rPr lang="fr-FR" smtClean="0"/>
              <a:t>‹N°›</a:t>
            </a:fld>
            <a:endParaRPr lang="fr-FR"/>
          </a:p>
        </p:txBody>
      </p:sp>
    </p:spTree>
    <p:extLst>
      <p:ext uri="{BB962C8B-B14F-4D97-AF65-F5344CB8AC3E}">
        <p14:creationId xmlns:p14="http://schemas.microsoft.com/office/powerpoint/2010/main" val="1829809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2E6DC9A-6C47-4A75-8AC1-9BF20D528548}" type="datetimeFigureOut">
              <a:rPr lang="fr-FR" smtClean="0"/>
              <a:t>24/06/2024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5BE0519-9DD2-47D7-A9B5-6E85C2DC29ED}" type="slidenum">
              <a:rPr lang="fr-FR" smtClean="0"/>
              <a:t>‹N°›</a:t>
            </a:fld>
            <a:endParaRPr lang="fr-FR"/>
          </a:p>
        </p:txBody>
      </p:sp>
    </p:spTree>
    <p:extLst>
      <p:ext uri="{BB962C8B-B14F-4D97-AF65-F5344CB8AC3E}">
        <p14:creationId xmlns:p14="http://schemas.microsoft.com/office/powerpoint/2010/main" val="1773819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2E6DC9A-6C47-4A75-8AC1-9BF20D528548}" type="datetimeFigureOut">
              <a:rPr lang="fr-FR" smtClean="0"/>
              <a:t>24/06/2024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5BE0519-9DD2-47D7-A9B5-6E85C2DC29ED}" type="slidenum">
              <a:rPr lang="fr-FR" smtClean="0"/>
              <a:t>‹N°›</a:t>
            </a:fld>
            <a:endParaRPr lang="fr-FR"/>
          </a:p>
        </p:txBody>
      </p:sp>
    </p:spTree>
    <p:extLst>
      <p:ext uri="{BB962C8B-B14F-4D97-AF65-F5344CB8AC3E}">
        <p14:creationId xmlns:p14="http://schemas.microsoft.com/office/powerpoint/2010/main" val="2002956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92E6DC9A-6C47-4A75-8AC1-9BF20D528548}" type="datetimeFigureOut">
              <a:rPr lang="fr-FR" smtClean="0"/>
              <a:t>24/06/2024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5BE0519-9DD2-47D7-A9B5-6E85C2DC29ED}" type="slidenum">
              <a:rPr lang="fr-FR" smtClean="0"/>
              <a:t>‹N°›</a:t>
            </a:fld>
            <a:endParaRPr lang="fr-FR"/>
          </a:p>
        </p:txBody>
      </p:sp>
    </p:spTree>
    <p:extLst>
      <p:ext uri="{BB962C8B-B14F-4D97-AF65-F5344CB8AC3E}">
        <p14:creationId xmlns:p14="http://schemas.microsoft.com/office/powerpoint/2010/main" val="1036973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2E6DC9A-6C47-4A75-8AC1-9BF20D528548}" type="datetimeFigureOut">
              <a:rPr lang="fr-FR" smtClean="0"/>
              <a:t>24/06/2024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5BE0519-9DD2-47D7-A9B5-6E85C2DC29ED}" type="slidenum">
              <a:rPr lang="fr-FR" smtClean="0"/>
              <a:t>‹N°›</a:t>
            </a:fld>
            <a:endParaRPr lang="fr-FR"/>
          </a:p>
        </p:txBody>
      </p:sp>
    </p:spTree>
    <p:extLst>
      <p:ext uri="{BB962C8B-B14F-4D97-AF65-F5344CB8AC3E}">
        <p14:creationId xmlns:p14="http://schemas.microsoft.com/office/powerpoint/2010/main" val="2375979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2E6DC9A-6C47-4A75-8AC1-9BF20D528548}" type="datetimeFigureOut">
              <a:rPr lang="fr-FR" smtClean="0"/>
              <a:t>24/06/2024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5BE0519-9DD2-47D7-A9B5-6E85C2DC29ED}" type="slidenum">
              <a:rPr lang="fr-FR" smtClean="0"/>
              <a:t>‹N°›</a:t>
            </a:fld>
            <a:endParaRPr lang="fr-FR"/>
          </a:p>
        </p:txBody>
      </p:sp>
    </p:spTree>
    <p:extLst>
      <p:ext uri="{BB962C8B-B14F-4D97-AF65-F5344CB8AC3E}">
        <p14:creationId xmlns:p14="http://schemas.microsoft.com/office/powerpoint/2010/main" val="4219832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92E6DC9A-6C47-4A75-8AC1-9BF20D528548}" type="datetimeFigureOut">
              <a:rPr lang="fr-FR" smtClean="0"/>
              <a:t>24/06/2024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5BE0519-9DD2-47D7-A9B5-6E85C2DC29ED}" type="slidenum">
              <a:rPr lang="fr-FR" smtClean="0"/>
              <a:t>‹N°›</a:t>
            </a:fld>
            <a:endParaRPr lang="fr-FR"/>
          </a:p>
        </p:txBody>
      </p:sp>
    </p:spTree>
    <p:extLst>
      <p:ext uri="{BB962C8B-B14F-4D97-AF65-F5344CB8AC3E}">
        <p14:creationId xmlns:p14="http://schemas.microsoft.com/office/powerpoint/2010/main" val="2543140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2E6DC9A-6C47-4A75-8AC1-9BF20D528548}" type="datetimeFigureOut">
              <a:rPr lang="fr-FR" smtClean="0"/>
              <a:t>24/06/2024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5BE0519-9DD2-47D7-A9B5-6E85C2DC29ED}" type="slidenum">
              <a:rPr lang="fr-FR" smtClean="0"/>
              <a:t>‹N°›</a:t>
            </a:fld>
            <a:endParaRPr lang="fr-FR"/>
          </a:p>
        </p:txBody>
      </p:sp>
    </p:spTree>
    <p:extLst>
      <p:ext uri="{BB962C8B-B14F-4D97-AF65-F5344CB8AC3E}">
        <p14:creationId xmlns:p14="http://schemas.microsoft.com/office/powerpoint/2010/main" val="473460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2E6DC9A-6C47-4A75-8AC1-9BF20D528548}" type="datetimeFigureOut">
              <a:rPr lang="fr-FR" smtClean="0"/>
              <a:t>24/06/2024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5BE0519-9DD2-47D7-A9B5-6E85C2DC29ED}" type="slidenum">
              <a:rPr lang="fr-FR" smtClean="0"/>
              <a:t>‹N°›</a:t>
            </a:fld>
            <a:endParaRPr lang="fr-FR"/>
          </a:p>
        </p:txBody>
      </p:sp>
    </p:spTree>
    <p:extLst>
      <p:ext uri="{BB962C8B-B14F-4D97-AF65-F5344CB8AC3E}">
        <p14:creationId xmlns:p14="http://schemas.microsoft.com/office/powerpoint/2010/main" val="3557384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2E6DC9A-6C47-4A75-8AC1-9BF20D528548}" type="datetimeFigureOut">
              <a:rPr lang="fr-FR" smtClean="0"/>
              <a:t>24/06/2024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5BE0519-9DD2-47D7-A9B5-6E85C2DC29ED}" type="slidenum">
              <a:rPr lang="fr-FR" smtClean="0"/>
              <a:t>‹N°›</a:t>
            </a:fld>
            <a:endParaRPr lang="fr-FR"/>
          </a:p>
        </p:txBody>
      </p:sp>
    </p:spTree>
    <p:extLst>
      <p:ext uri="{BB962C8B-B14F-4D97-AF65-F5344CB8AC3E}">
        <p14:creationId xmlns:p14="http://schemas.microsoft.com/office/powerpoint/2010/main" val="3040208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E6DC9A-6C47-4A75-8AC1-9BF20D528548}" type="datetimeFigureOut">
              <a:rPr lang="fr-FR" smtClean="0"/>
              <a:t>24/06/2024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BE0519-9DD2-47D7-A9B5-6E85C2DC29ED}" type="slidenum">
              <a:rPr lang="fr-FR" smtClean="0"/>
              <a:t>‹N°›</a:t>
            </a:fld>
            <a:endParaRPr lang="fr-FR"/>
          </a:p>
        </p:txBody>
      </p:sp>
    </p:spTree>
    <p:extLst>
      <p:ext uri="{BB962C8B-B14F-4D97-AF65-F5344CB8AC3E}">
        <p14:creationId xmlns:p14="http://schemas.microsoft.com/office/powerpoint/2010/main" val="2431819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2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89432" y="1913509"/>
            <a:ext cx="10515600" cy="1325563"/>
          </a:xfrm>
        </p:spPr>
        <p:txBody>
          <a:bodyPr>
            <a:noAutofit/>
          </a:bodyPr>
          <a:lstStyle/>
          <a:p>
            <a:pPr algn="ctr"/>
            <a:r>
              <a:rPr lang="fr-FR" sz="9600" dirty="0" smtClean="0"/>
              <a:t>Le diabète en 20 questions</a:t>
            </a:r>
            <a:endParaRPr lang="fr-FR" sz="9600" dirty="0"/>
          </a:p>
        </p:txBody>
      </p:sp>
      <p:sp>
        <p:nvSpPr>
          <p:cNvPr id="4" name="ZoneTexte 3"/>
          <p:cNvSpPr txBox="1"/>
          <p:nvPr/>
        </p:nvSpPr>
        <p:spPr>
          <a:xfrm>
            <a:off x="902208" y="5425440"/>
            <a:ext cx="2885277" cy="369332"/>
          </a:xfrm>
          <a:prstGeom prst="rect">
            <a:avLst/>
          </a:prstGeom>
          <a:noFill/>
        </p:spPr>
        <p:txBody>
          <a:bodyPr wrap="none" rtlCol="0">
            <a:spAutoFit/>
          </a:bodyPr>
          <a:lstStyle/>
          <a:p>
            <a:r>
              <a:rPr lang="fr-FR" dirty="0" smtClean="0"/>
              <a:t>Présentation du 20 juin 2024</a:t>
            </a:r>
            <a:endParaRPr lang="fr-FR" dirty="0"/>
          </a:p>
        </p:txBody>
      </p:sp>
    </p:spTree>
    <p:extLst>
      <p:ext uri="{BB962C8B-B14F-4D97-AF65-F5344CB8AC3E}">
        <p14:creationId xmlns:p14="http://schemas.microsoft.com/office/powerpoint/2010/main" val="711091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federationdesdiabetiques.org/public/wysiwyg/boucle_fermee_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10735" y="904009"/>
            <a:ext cx="7465667" cy="5272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354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RÃ©sultat de recherche d'images pour &quot;fouet cheval dessin&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8280">
            <a:off x="270193" y="3599574"/>
            <a:ext cx="1314488" cy="1314488"/>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lstStyle/>
          <a:p>
            <a:r>
              <a:rPr lang="fr-FR" dirty="0" smtClean="0"/>
              <a:t>Réponse : NON </a:t>
            </a:r>
            <a:endParaRPr lang="fr-FR" dirty="0"/>
          </a:p>
        </p:txBody>
      </p:sp>
      <p:pic>
        <p:nvPicPr>
          <p:cNvPr id="4098" name="Image 28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1609" y="2743201"/>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lèche courbée vers le bas 3"/>
          <p:cNvSpPr/>
          <p:nvPr/>
        </p:nvSpPr>
        <p:spPr>
          <a:xfrm>
            <a:off x="5933209" y="1153391"/>
            <a:ext cx="2971800" cy="1163782"/>
          </a:xfrm>
          <a:prstGeom prst="curvedDown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 name="ZoneTexte 4"/>
          <p:cNvSpPr txBox="1"/>
          <p:nvPr/>
        </p:nvSpPr>
        <p:spPr>
          <a:xfrm>
            <a:off x="6696941" y="1655051"/>
            <a:ext cx="1444336" cy="461665"/>
          </a:xfrm>
          <a:prstGeom prst="rect">
            <a:avLst/>
          </a:prstGeom>
          <a:noFill/>
        </p:spPr>
        <p:txBody>
          <a:bodyPr wrap="square" rtlCol="0">
            <a:spAutoFit/>
          </a:bodyPr>
          <a:lstStyle/>
          <a:p>
            <a:pPr algn="ctr"/>
            <a:r>
              <a:rPr lang="fr-FR" sz="1200" dirty="0" smtClean="0"/>
              <a:t>Étape 1 : les règles </a:t>
            </a:r>
            <a:r>
              <a:rPr lang="fr-FR" sz="1200" dirty="0" err="1" smtClean="0"/>
              <a:t>hyginodiététiques</a:t>
            </a:r>
            <a:endParaRPr lang="fr-FR" sz="1200" dirty="0"/>
          </a:p>
        </p:txBody>
      </p:sp>
      <p:sp>
        <p:nvSpPr>
          <p:cNvPr id="6" name="ZoneTexte 5"/>
          <p:cNvSpPr txBox="1"/>
          <p:nvPr/>
        </p:nvSpPr>
        <p:spPr>
          <a:xfrm>
            <a:off x="8141277" y="2483427"/>
            <a:ext cx="3808268" cy="646331"/>
          </a:xfrm>
          <a:prstGeom prst="rect">
            <a:avLst/>
          </a:prstGeom>
          <a:noFill/>
        </p:spPr>
        <p:txBody>
          <a:bodyPr wrap="square" rtlCol="0">
            <a:spAutoFit/>
          </a:bodyPr>
          <a:lstStyle/>
          <a:p>
            <a:pPr marL="342900" indent="-342900">
              <a:buAutoNum type="arabicParenR"/>
            </a:pPr>
            <a:r>
              <a:rPr lang="fr-FR" sz="1200" dirty="0" smtClean="0"/>
              <a:t>Amaigrissement</a:t>
            </a:r>
          </a:p>
          <a:p>
            <a:pPr marL="342900" indent="-342900">
              <a:buAutoNum type="arabicParenR"/>
            </a:pPr>
            <a:r>
              <a:rPr lang="fr-FR" sz="1200" dirty="0" smtClean="0"/>
              <a:t>Activité physique régulière 30’ 4 à 5 x/semaine en étant essoufflé </a:t>
            </a:r>
            <a:endParaRPr lang="fr-FR" sz="1200" dirty="0"/>
          </a:p>
        </p:txBody>
      </p:sp>
      <p:pic>
        <p:nvPicPr>
          <p:cNvPr id="4108" name="Picture 12" descr="RÃ©sultat de recherche d'images pour &quot;autoroute dessin&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13514" y="4315246"/>
            <a:ext cx="1721158" cy="769465"/>
          </a:xfrm>
          <a:prstGeom prst="rect">
            <a:avLst/>
          </a:prstGeom>
          <a:noFill/>
          <a:extLst>
            <a:ext uri="{909E8E84-426E-40DD-AFC4-6F175D3DCCD1}">
              <a14:hiddenFill xmlns:a14="http://schemas.microsoft.com/office/drawing/2010/main">
                <a:solidFill>
                  <a:srgbClr val="FFFFFF"/>
                </a:solidFill>
              </a14:hiddenFill>
            </a:ext>
          </a:extLst>
        </p:spPr>
      </p:pic>
      <p:sp>
        <p:nvSpPr>
          <p:cNvPr id="9" name="Flèche courbée vers le haut 8"/>
          <p:cNvSpPr/>
          <p:nvPr/>
        </p:nvSpPr>
        <p:spPr>
          <a:xfrm flipH="1">
            <a:off x="2348345" y="5385165"/>
            <a:ext cx="3037711" cy="1031289"/>
          </a:xfrm>
          <a:prstGeom prst="curvedUpArrow">
            <a:avLst>
              <a:gd name="adj1" fmla="val 25000"/>
              <a:gd name="adj2" fmla="val 50000"/>
              <a:gd name="adj3" fmla="val 23993"/>
            </a:avLst>
          </a:prstGeom>
          <a:solidFill>
            <a:schemeClr val="accent6">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5" name="ZoneTexte 14"/>
          <p:cNvSpPr txBox="1"/>
          <p:nvPr/>
        </p:nvSpPr>
        <p:spPr>
          <a:xfrm>
            <a:off x="3254086" y="5509499"/>
            <a:ext cx="1444336" cy="461665"/>
          </a:xfrm>
          <a:prstGeom prst="rect">
            <a:avLst/>
          </a:prstGeom>
          <a:noFill/>
        </p:spPr>
        <p:txBody>
          <a:bodyPr wrap="square" rtlCol="0">
            <a:spAutoFit/>
          </a:bodyPr>
          <a:lstStyle/>
          <a:p>
            <a:pPr algn="ctr"/>
            <a:r>
              <a:rPr lang="fr-FR" sz="1200" dirty="0" smtClean="0"/>
              <a:t>Étape 2 : les médicaments</a:t>
            </a:r>
            <a:endParaRPr lang="fr-FR" sz="1200" dirty="0"/>
          </a:p>
        </p:txBody>
      </p:sp>
      <p:pic>
        <p:nvPicPr>
          <p:cNvPr id="4112" name="Picture 16" descr="RÃ©sultat de recherche d'images pour &quot;charrette tirÃ©e par 2 chevaux&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94718" y="4503312"/>
            <a:ext cx="2012373" cy="2012373"/>
          </a:xfrm>
          <a:prstGeom prst="rect">
            <a:avLst/>
          </a:prstGeom>
          <a:noFill/>
          <a:extLst>
            <a:ext uri="{909E8E84-426E-40DD-AFC4-6F175D3DCCD1}">
              <a14:hiddenFill xmlns:a14="http://schemas.microsoft.com/office/drawing/2010/main">
                <a:solidFill>
                  <a:srgbClr val="FFFFFF"/>
                </a:solidFill>
              </a14:hiddenFill>
            </a:ext>
          </a:extLst>
        </p:spPr>
      </p:pic>
      <p:sp>
        <p:nvSpPr>
          <p:cNvPr id="18" name="Flèche courbée vers le haut 17"/>
          <p:cNvSpPr/>
          <p:nvPr/>
        </p:nvSpPr>
        <p:spPr>
          <a:xfrm rot="1910326">
            <a:off x="6167559" y="5368032"/>
            <a:ext cx="2664541" cy="1031289"/>
          </a:xfrm>
          <a:prstGeom prst="curvedUpArrow">
            <a:avLst>
              <a:gd name="adj1" fmla="val 25000"/>
              <a:gd name="adj2" fmla="val 50000"/>
              <a:gd name="adj3" fmla="val 23993"/>
            </a:avLst>
          </a:prstGeom>
          <a:solidFill>
            <a:schemeClr val="accent4">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9" name="ZoneTexte 18"/>
          <p:cNvSpPr txBox="1"/>
          <p:nvPr/>
        </p:nvSpPr>
        <p:spPr>
          <a:xfrm>
            <a:off x="7015331" y="4868013"/>
            <a:ext cx="2251892" cy="1015663"/>
          </a:xfrm>
          <a:prstGeom prst="rect">
            <a:avLst/>
          </a:prstGeom>
          <a:noFill/>
        </p:spPr>
        <p:txBody>
          <a:bodyPr wrap="square" rtlCol="0">
            <a:spAutoFit/>
          </a:bodyPr>
          <a:lstStyle/>
          <a:p>
            <a:pPr algn="ctr"/>
            <a:r>
              <a:rPr lang="fr-FR" sz="1200" dirty="0" smtClean="0"/>
              <a:t>Étape 3 : le 1</a:t>
            </a:r>
            <a:r>
              <a:rPr lang="fr-FR" sz="1200" baseline="30000" dirty="0" smtClean="0"/>
              <a:t>er</a:t>
            </a:r>
            <a:r>
              <a:rPr lang="fr-FR" sz="1200" dirty="0" smtClean="0"/>
              <a:t> cheval est tellement épuisé, ne pouvant donné de l’insuline (</a:t>
            </a:r>
            <a:r>
              <a:rPr lang="fr-FR" sz="1200" dirty="0" err="1" smtClean="0"/>
              <a:t>insulinopénie</a:t>
            </a:r>
            <a:r>
              <a:rPr lang="fr-FR" sz="1200" dirty="0" smtClean="0"/>
              <a:t>) on lui adjoint un autre cheval. C’est l'insuline !</a:t>
            </a:r>
            <a:endParaRPr lang="fr-FR" sz="1200" dirty="0"/>
          </a:p>
        </p:txBody>
      </p:sp>
    </p:spTree>
    <p:extLst>
      <p:ext uri="{BB962C8B-B14F-4D97-AF65-F5344CB8AC3E}">
        <p14:creationId xmlns:p14="http://schemas.microsoft.com/office/powerpoint/2010/main" val="403872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ircle(in)">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6" presetClass="entr" presetSubtype="16"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par>
                          <p:cTn id="23" fill="hold">
                            <p:stCondLst>
                              <p:cond delay="500"/>
                            </p:stCondLst>
                            <p:childTnLst>
                              <p:par>
                                <p:cTn id="24" presetID="16" presetClass="entr" presetSubtype="21"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4100"/>
                                        </p:tgtEl>
                                        <p:attrNameLst>
                                          <p:attrName>style.visibility</p:attrName>
                                        </p:attrNameLst>
                                      </p:cBhvr>
                                      <p:to>
                                        <p:strVal val="visible"/>
                                      </p:to>
                                    </p:set>
                                    <p:animEffect transition="in" filter="wipe(down)">
                                      <p:cBhvr>
                                        <p:cTn id="31" dur="500"/>
                                        <p:tgtEl>
                                          <p:spTgt spid="4100"/>
                                        </p:tgtEl>
                                      </p:cBhvr>
                                    </p:animEffect>
                                  </p:childTnLst>
                                </p:cTn>
                              </p:par>
                              <p:par>
                                <p:cTn id="32" presetID="22" presetClass="entr" presetSubtype="4" fill="hold" nodeType="withEffect">
                                  <p:stCondLst>
                                    <p:cond delay="0"/>
                                  </p:stCondLst>
                                  <p:childTnLst>
                                    <p:set>
                                      <p:cBhvr>
                                        <p:cTn id="33" dur="1" fill="hold">
                                          <p:stCondLst>
                                            <p:cond delay="0"/>
                                          </p:stCondLst>
                                        </p:cTn>
                                        <p:tgtEl>
                                          <p:spTgt spid="4108"/>
                                        </p:tgtEl>
                                        <p:attrNameLst>
                                          <p:attrName>style.visibility</p:attrName>
                                        </p:attrNameLst>
                                      </p:cBhvr>
                                      <p:to>
                                        <p:strVal val="visible"/>
                                      </p:to>
                                    </p:set>
                                    <p:animEffect transition="in" filter="wipe(down)">
                                      <p:cBhvr>
                                        <p:cTn id="34" dur="500"/>
                                        <p:tgtEl>
                                          <p:spTgt spid="410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barn(inVertical)">
                                      <p:cBhvr>
                                        <p:cTn id="44" dur="500"/>
                                        <p:tgtEl>
                                          <p:spTgt spid="19"/>
                                        </p:tgtEl>
                                      </p:cBhvr>
                                    </p:animEffect>
                                  </p:childTnLst>
                                </p:cTn>
                              </p:par>
                              <p:par>
                                <p:cTn id="45" presetID="16" presetClass="entr" presetSubtype="21" fill="hold" nodeType="withEffect">
                                  <p:stCondLst>
                                    <p:cond delay="0"/>
                                  </p:stCondLst>
                                  <p:childTnLst>
                                    <p:set>
                                      <p:cBhvr>
                                        <p:cTn id="46" dur="1" fill="hold">
                                          <p:stCondLst>
                                            <p:cond delay="0"/>
                                          </p:stCondLst>
                                        </p:cTn>
                                        <p:tgtEl>
                                          <p:spTgt spid="4112"/>
                                        </p:tgtEl>
                                        <p:attrNameLst>
                                          <p:attrName>style.visibility</p:attrName>
                                        </p:attrNameLst>
                                      </p:cBhvr>
                                      <p:to>
                                        <p:strVal val="visible"/>
                                      </p:to>
                                    </p:set>
                                    <p:animEffect transition="in" filter="barn(inVertical)">
                                      <p:cBhvr>
                                        <p:cTn id="47" dur="500"/>
                                        <p:tgtEl>
                                          <p:spTgt spid="4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9" grpId="0" animBg="1"/>
      <p:bldP spid="15" grpId="0"/>
      <p:bldP spid="18" grpId="0" animBg="1"/>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Réponse n° 1</a:t>
            </a:r>
            <a:endParaRPr lang="fr-FR" dirty="0"/>
          </a:p>
        </p:txBody>
      </p:sp>
      <p:sp>
        <p:nvSpPr>
          <p:cNvPr id="3" name="Espace réservé du contenu 2"/>
          <p:cNvSpPr>
            <a:spLocks noGrp="1"/>
          </p:cNvSpPr>
          <p:nvPr>
            <p:ph idx="1"/>
          </p:nvPr>
        </p:nvSpPr>
        <p:spPr>
          <a:xfrm>
            <a:off x="99419" y="1731811"/>
            <a:ext cx="10515600" cy="4351338"/>
          </a:xfrm>
        </p:spPr>
        <p:txBody>
          <a:bodyPr/>
          <a:lstStyle/>
          <a:p>
            <a:r>
              <a:rPr lang="fr-FR" dirty="0" smtClean="0"/>
              <a:t>Il attaque toutes les artères de l’organisme</a:t>
            </a:r>
            <a:endParaRPr lang="fr-FR" dirty="0"/>
          </a:p>
        </p:txBody>
      </p:sp>
      <p:sp>
        <p:nvSpPr>
          <p:cNvPr id="2103" name="Rectangle 106"/>
          <p:cNvSpPr>
            <a:spLocks noChangeArrowheads="1"/>
          </p:cNvSpPr>
          <p:nvPr/>
        </p:nvSpPr>
        <p:spPr bwMode="auto">
          <a:xfrm>
            <a:off x="2465788" y="276129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fr-FR" sz="1800" b="0" i="0" u="none" strike="noStrike" cap="none" normalizeH="0" baseline="0" dirty="0" smtClean="0">
              <a:ln>
                <a:noFill/>
              </a:ln>
              <a:solidFill>
                <a:schemeClr val="tx1"/>
              </a:solidFill>
              <a:effectLst/>
              <a:latin typeface="Arial" panose="020B0604020202020204" pitchFamily="34" charset="0"/>
            </a:endParaRPr>
          </a:p>
        </p:txBody>
      </p:sp>
      <p:sp>
        <p:nvSpPr>
          <p:cNvPr id="2104" name="Rectangle 112"/>
          <p:cNvSpPr>
            <a:spLocks noChangeArrowheads="1"/>
          </p:cNvSpPr>
          <p:nvPr/>
        </p:nvSpPr>
        <p:spPr bwMode="auto">
          <a:xfrm>
            <a:off x="2008588" y="541876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2201" name="Imag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19" y="2456686"/>
            <a:ext cx="310515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3" name="Image 28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9521" y="3791748"/>
            <a:ext cx="1152525"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3408219" y="2533293"/>
            <a:ext cx="8684362" cy="410882"/>
          </a:xfrm>
          <a:prstGeom prst="rect">
            <a:avLst/>
          </a:prstGeom>
        </p:spPr>
        <p:txBody>
          <a:bodyPr wrap="square">
            <a:spAutoFit/>
          </a:bodyPr>
          <a:lstStyle/>
          <a:p>
            <a:pPr marL="457200">
              <a:lnSpc>
                <a:spcPct val="115000"/>
              </a:lnSpc>
              <a:spcAft>
                <a:spcPts val="1000"/>
              </a:spcAft>
              <a:tabLst>
                <a:tab pos="2250440" algn="l"/>
              </a:tabLst>
            </a:pPr>
            <a:r>
              <a:rPr lang="fr-FR" dirty="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fr-FR" b="1" dirty="0" err="1">
                <a:solidFill>
                  <a:srgbClr val="00B0F0"/>
                </a:solidFill>
                <a:latin typeface="Calibri" panose="020F0502020204030204" pitchFamily="34" charset="0"/>
                <a:ea typeface="Calibri" panose="020F0502020204030204" pitchFamily="34" charset="0"/>
                <a:cs typeface="Times New Roman" panose="02020603050405020304" pitchFamily="18" charset="0"/>
              </a:rPr>
              <a:t>Microangiopathie</a:t>
            </a:r>
            <a:r>
              <a:rPr lang="fr-FR" dirty="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fr-FR"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fr-FR"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Macroangiopathie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6"/>
          <p:cNvSpPr txBox="1">
            <a:spLocks noChangeArrowheads="1"/>
          </p:cNvSpPr>
          <p:nvPr/>
        </p:nvSpPr>
        <p:spPr bwMode="auto">
          <a:xfrm>
            <a:off x="4669415" y="3925824"/>
            <a:ext cx="1162050" cy="30003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fr-FR" sz="1100" b="1" i="0" u="none" strike="noStrike" cap="none" normalizeH="0" baseline="0" smtClean="0">
                <a:ln>
                  <a:noFill/>
                </a:ln>
                <a:solidFill>
                  <a:srgbClr val="00B0F0"/>
                </a:solidFill>
                <a:effectLst/>
                <a:latin typeface="Calibri" panose="020F0502020204030204" pitchFamily="34" charset="0"/>
              </a:rPr>
              <a:t>   Rétinopathie</a:t>
            </a:r>
            <a:endParaRPr kumimoji="0" lang="fr-FR" sz="1800" b="0" i="0" u="none" strike="noStrike" cap="none" normalizeH="0" baseline="0" smtClean="0">
              <a:ln>
                <a:noFill/>
              </a:ln>
              <a:solidFill>
                <a:schemeClr val="tx1"/>
              </a:solidFill>
              <a:effectLst/>
              <a:latin typeface="Arial" panose="020B0604020202020204" pitchFamily="34" charset="0"/>
            </a:endParaRPr>
          </a:p>
        </p:txBody>
      </p:sp>
      <p:sp>
        <p:nvSpPr>
          <p:cNvPr id="24" name="Text Box 27"/>
          <p:cNvSpPr txBox="1">
            <a:spLocks noChangeArrowheads="1"/>
          </p:cNvSpPr>
          <p:nvPr/>
        </p:nvSpPr>
        <p:spPr bwMode="auto">
          <a:xfrm>
            <a:off x="4669415" y="4898859"/>
            <a:ext cx="1162050" cy="3016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fr-FR" sz="1100" b="0" i="0" u="none" strike="noStrike" cap="none" normalizeH="0" baseline="0" smtClean="0">
                <a:ln>
                  <a:noFill/>
                </a:ln>
                <a:solidFill>
                  <a:srgbClr val="00B0F0"/>
                </a:solidFill>
                <a:effectLst/>
                <a:latin typeface="Calibri" panose="020F0502020204030204" pitchFamily="34" charset="0"/>
              </a:rPr>
              <a:t>  </a:t>
            </a:r>
            <a:r>
              <a:rPr kumimoji="0" lang="fr-FR" sz="1100" b="1" i="0" u="none" strike="noStrike" cap="none" normalizeH="0" baseline="0" smtClean="0">
                <a:ln>
                  <a:noFill/>
                </a:ln>
                <a:solidFill>
                  <a:srgbClr val="00B0F0"/>
                </a:solidFill>
                <a:effectLst/>
                <a:latin typeface="Calibri" panose="020F0502020204030204" pitchFamily="34" charset="0"/>
              </a:rPr>
              <a:t> Néphropathie </a:t>
            </a:r>
            <a:endParaRPr kumimoji="0" lang="fr-FR" sz="1800" b="0" i="0" u="none" strike="noStrike" cap="none" normalizeH="0" baseline="0" smtClean="0">
              <a:ln>
                <a:noFill/>
              </a:ln>
              <a:solidFill>
                <a:schemeClr val="tx1"/>
              </a:solidFill>
              <a:effectLst/>
              <a:latin typeface="Arial" panose="020B0604020202020204" pitchFamily="34" charset="0"/>
            </a:endParaRPr>
          </a:p>
        </p:txBody>
      </p:sp>
      <p:sp>
        <p:nvSpPr>
          <p:cNvPr id="27" name="Text Box 30"/>
          <p:cNvSpPr txBox="1">
            <a:spLocks noChangeArrowheads="1"/>
          </p:cNvSpPr>
          <p:nvPr/>
        </p:nvSpPr>
        <p:spPr bwMode="auto">
          <a:xfrm>
            <a:off x="4669415" y="5897563"/>
            <a:ext cx="1162050" cy="3016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fr-FR" sz="1100" b="1" i="0" u="none" strike="noStrike" cap="none" normalizeH="0" baseline="0" smtClean="0">
                <a:ln>
                  <a:noFill/>
                </a:ln>
                <a:solidFill>
                  <a:srgbClr val="00B0F0"/>
                </a:solidFill>
                <a:effectLst/>
                <a:latin typeface="Calibri" panose="020F0502020204030204" pitchFamily="34" charset="0"/>
              </a:rPr>
              <a:t>   Neuropathie </a:t>
            </a:r>
            <a:endParaRPr kumimoji="0" lang="fr-FR" sz="1800" b="0" i="0" u="none" strike="noStrike" cap="none" normalizeH="0" baseline="0" smtClean="0">
              <a:ln>
                <a:noFill/>
              </a:ln>
              <a:solidFill>
                <a:schemeClr val="tx1"/>
              </a:solidFill>
              <a:effectLst/>
              <a:latin typeface="Arial" panose="020B0604020202020204" pitchFamily="34" charset="0"/>
            </a:endParaRPr>
          </a:p>
        </p:txBody>
      </p:sp>
      <p:sp>
        <p:nvSpPr>
          <p:cNvPr id="28" name="Text Box 31"/>
          <p:cNvSpPr txBox="1">
            <a:spLocks noChangeArrowheads="1"/>
          </p:cNvSpPr>
          <p:nvPr/>
        </p:nvSpPr>
        <p:spPr bwMode="auto">
          <a:xfrm>
            <a:off x="8476520" y="3920381"/>
            <a:ext cx="2419350" cy="30003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fr-FR" sz="1100" b="0" i="0" u="none" strike="noStrike" cap="none" normalizeH="0" baseline="0" smtClean="0">
                <a:ln>
                  <a:noFill/>
                </a:ln>
                <a:solidFill>
                  <a:srgbClr val="FF0000"/>
                </a:solidFill>
                <a:effectLst/>
                <a:latin typeface="Calibri" panose="020F0502020204030204" pitchFamily="34" charset="0"/>
              </a:rPr>
              <a:t>Cerveau : accident vasculaire cérébral  </a:t>
            </a:r>
            <a:endParaRPr kumimoji="0" lang="fr-FR" sz="1800" b="0" i="0" u="none" strike="noStrike" cap="none" normalizeH="0" baseline="0" smtClean="0">
              <a:ln>
                <a:noFill/>
              </a:ln>
              <a:solidFill>
                <a:schemeClr val="tx1"/>
              </a:solidFill>
              <a:effectLst/>
              <a:latin typeface="Arial" panose="020B0604020202020204" pitchFamily="34" charset="0"/>
            </a:endParaRPr>
          </a:p>
        </p:txBody>
      </p:sp>
      <p:sp>
        <p:nvSpPr>
          <p:cNvPr id="29" name="Text Box 32"/>
          <p:cNvSpPr txBox="1">
            <a:spLocks noChangeArrowheads="1"/>
          </p:cNvSpPr>
          <p:nvPr/>
        </p:nvSpPr>
        <p:spPr bwMode="auto">
          <a:xfrm>
            <a:off x="8476520" y="4919968"/>
            <a:ext cx="2419350" cy="30003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fr-FR" sz="1100" b="0" i="0" u="none" strike="noStrike" cap="none" normalizeH="0" baseline="0" smtClean="0">
                <a:ln>
                  <a:noFill/>
                </a:ln>
                <a:solidFill>
                  <a:srgbClr val="FF0000"/>
                </a:solidFill>
                <a:effectLst/>
                <a:latin typeface="Calibri" panose="020F0502020204030204" pitchFamily="34" charset="0"/>
              </a:rPr>
              <a:t>Cœur</a:t>
            </a:r>
            <a:r>
              <a:rPr kumimoji="0" lang="fr-FR" sz="1100" b="0" i="0" u="none" strike="noStrike" cap="none" normalizeH="0" baseline="0" smtClean="0">
                <a:ln>
                  <a:noFill/>
                </a:ln>
                <a:solidFill>
                  <a:srgbClr val="FF0000"/>
                </a:solidFill>
                <a:effectLst/>
                <a:latin typeface="Times New Roman" panose="02020603050405020304" pitchFamily="18" charset="0"/>
              </a:rPr>
              <a:t> </a:t>
            </a:r>
            <a:r>
              <a:rPr kumimoji="0" lang="fr-FR" sz="1100" b="0" i="0" u="none" strike="noStrike" cap="none" normalizeH="0" baseline="0" smtClean="0">
                <a:ln>
                  <a:noFill/>
                </a:ln>
                <a:solidFill>
                  <a:srgbClr val="FF0000"/>
                </a:solidFill>
                <a:effectLst/>
                <a:latin typeface="Calibri" panose="020F0502020204030204" pitchFamily="34" charset="0"/>
              </a:rPr>
              <a:t>: infarctus ou angine de poitrine </a:t>
            </a:r>
            <a:endParaRPr kumimoji="0" lang="fr-FR" sz="1800" b="0" i="0" u="none" strike="noStrike" cap="none" normalizeH="0" baseline="0" smtClean="0">
              <a:ln>
                <a:noFill/>
              </a:ln>
              <a:solidFill>
                <a:schemeClr val="tx1"/>
              </a:solidFill>
              <a:effectLst/>
              <a:latin typeface="Arial" panose="020B0604020202020204" pitchFamily="34" charset="0"/>
            </a:endParaRPr>
          </a:p>
        </p:txBody>
      </p:sp>
      <p:sp>
        <p:nvSpPr>
          <p:cNvPr id="30" name="Text Box 33"/>
          <p:cNvSpPr txBox="1">
            <a:spLocks noChangeArrowheads="1"/>
          </p:cNvSpPr>
          <p:nvPr/>
        </p:nvSpPr>
        <p:spPr bwMode="auto">
          <a:xfrm>
            <a:off x="8478108" y="5909541"/>
            <a:ext cx="2417762" cy="30003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fr-FR" sz="1100" b="0" i="0" u="none" strike="noStrike" cap="none" normalizeH="0" baseline="0" smtClean="0">
                <a:ln>
                  <a:noFill/>
                </a:ln>
                <a:solidFill>
                  <a:srgbClr val="FF0000"/>
                </a:solidFill>
                <a:effectLst/>
                <a:latin typeface="Calibri" panose="020F0502020204030204" pitchFamily="34" charset="0"/>
              </a:rPr>
              <a:t>      Artérite des membres inférieurs</a:t>
            </a:r>
            <a:endParaRPr kumimoji="0" lang="fr-FR" sz="1800" b="0" i="0" u="none" strike="noStrike" cap="none" normalizeH="0" baseline="0" smtClean="0">
              <a:ln>
                <a:noFill/>
              </a:ln>
              <a:solidFill>
                <a:schemeClr val="tx1"/>
              </a:solidFill>
              <a:effectLst/>
              <a:latin typeface="Arial" panose="020B0604020202020204" pitchFamily="34" charset="0"/>
            </a:endParaRPr>
          </a:p>
        </p:txBody>
      </p:sp>
      <p:cxnSp>
        <p:nvCxnSpPr>
          <p:cNvPr id="2082" name="Connecteur droit avec flèche 300"/>
          <p:cNvCxnSpPr>
            <a:cxnSpLocks noChangeShapeType="1"/>
          </p:cNvCxnSpPr>
          <p:nvPr/>
        </p:nvCxnSpPr>
        <p:spPr bwMode="auto">
          <a:xfrm flipH="1">
            <a:off x="5831465" y="4109655"/>
            <a:ext cx="1146175" cy="0"/>
          </a:xfrm>
          <a:prstGeom prst="straightConnector1">
            <a:avLst/>
          </a:prstGeom>
          <a:noFill/>
          <a:ln w="19050">
            <a:solidFill>
              <a:srgbClr val="00B0F0"/>
            </a:solidFill>
            <a:round/>
            <a:headEnd type="stealth" w="med" len="med"/>
            <a:tailEnd/>
          </a:ln>
          <a:extLst>
            <a:ext uri="{909E8E84-426E-40DD-AFC4-6F175D3DCCD1}">
              <a14:hiddenFill xmlns:a14="http://schemas.microsoft.com/office/drawing/2010/main">
                <a:noFill/>
              </a14:hiddenFill>
            </a:ext>
          </a:extLst>
        </p:spPr>
      </p:cxnSp>
      <p:cxnSp>
        <p:nvCxnSpPr>
          <p:cNvPr id="2083" name="Connecteur droit avec flèche 300"/>
          <p:cNvCxnSpPr>
            <a:cxnSpLocks noChangeShapeType="1"/>
          </p:cNvCxnSpPr>
          <p:nvPr/>
        </p:nvCxnSpPr>
        <p:spPr bwMode="auto">
          <a:xfrm flipH="1">
            <a:off x="5831466" y="4919968"/>
            <a:ext cx="1146174" cy="119168"/>
          </a:xfrm>
          <a:prstGeom prst="straightConnector1">
            <a:avLst/>
          </a:prstGeom>
          <a:noFill/>
          <a:ln w="19050">
            <a:solidFill>
              <a:srgbClr val="00B0F0"/>
            </a:solidFill>
            <a:round/>
            <a:headEnd type="stealth" w="med" len="med"/>
            <a:tailEnd/>
          </a:ln>
          <a:extLst>
            <a:ext uri="{909E8E84-426E-40DD-AFC4-6F175D3DCCD1}">
              <a14:hiddenFill xmlns:a14="http://schemas.microsoft.com/office/drawing/2010/main">
                <a:noFill/>
              </a14:hiddenFill>
            </a:ext>
          </a:extLst>
        </p:spPr>
      </p:cxnSp>
      <p:cxnSp>
        <p:nvCxnSpPr>
          <p:cNvPr id="2084" name="Connecteur droit avec flèche 300"/>
          <p:cNvCxnSpPr>
            <a:cxnSpLocks noChangeShapeType="1"/>
          </p:cNvCxnSpPr>
          <p:nvPr/>
        </p:nvCxnSpPr>
        <p:spPr bwMode="auto">
          <a:xfrm flipH="1">
            <a:off x="5831464" y="6061220"/>
            <a:ext cx="1146175" cy="0"/>
          </a:xfrm>
          <a:prstGeom prst="straightConnector1">
            <a:avLst/>
          </a:prstGeom>
          <a:noFill/>
          <a:ln w="19050">
            <a:solidFill>
              <a:srgbClr val="00B0F0"/>
            </a:solidFill>
            <a:round/>
            <a:headEnd type="stealth" w="med" len="med"/>
            <a:tailEnd/>
          </a:ln>
          <a:extLst>
            <a:ext uri="{909E8E84-426E-40DD-AFC4-6F175D3DCCD1}">
              <a14:hiddenFill xmlns:a14="http://schemas.microsoft.com/office/drawing/2010/main">
                <a:noFill/>
              </a14:hiddenFill>
            </a:ext>
          </a:extLst>
        </p:spPr>
      </p:cxnSp>
      <p:cxnSp>
        <p:nvCxnSpPr>
          <p:cNvPr id="2085" name="Connecteur droit avec flèche 300"/>
          <p:cNvCxnSpPr>
            <a:cxnSpLocks noChangeShapeType="1"/>
          </p:cNvCxnSpPr>
          <p:nvPr/>
        </p:nvCxnSpPr>
        <p:spPr bwMode="auto">
          <a:xfrm flipH="1">
            <a:off x="5831464" y="5220006"/>
            <a:ext cx="1201145" cy="839554"/>
          </a:xfrm>
          <a:prstGeom prst="straightConnector1">
            <a:avLst/>
          </a:prstGeom>
          <a:noFill/>
          <a:ln w="19050">
            <a:solidFill>
              <a:srgbClr val="00B0F0"/>
            </a:solidFill>
            <a:round/>
            <a:headEnd type="stealth" w="med" len="med"/>
            <a:tailEnd/>
          </a:ln>
          <a:extLst>
            <a:ext uri="{909E8E84-426E-40DD-AFC4-6F175D3DCCD1}">
              <a14:hiddenFill xmlns:a14="http://schemas.microsoft.com/office/drawing/2010/main">
                <a:noFill/>
              </a14:hiddenFill>
            </a:ext>
          </a:extLst>
        </p:spPr>
      </p:cxnSp>
      <p:cxnSp>
        <p:nvCxnSpPr>
          <p:cNvPr id="2086" name="Connecteur droit avec flèche 299"/>
          <p:cNvCxnSpPr>
            <a:cxnSpLocks noChangeShapeType="1"/>
            <a:endCxn id="28" idx="1"/>
          </p:cNvCxnSpPr>
          <p:nvPr/>
        </p:nvCxnSpPr>
        <p:spPr bwMode="auto">
          <a:xfrm flipV="1">
            <a:off x="7324853" y="4070400"/>
            <a:ext cx="1151667" cy="39255"/>
          </a:xfrm>
          <a:prstGeom prst="straightConnector1">
            <a:avLst/>
          </a:prstGeom>
          <a:noFill/>
          <a:ln w="19050">
            <a:solidFill>
              <a:srgbClr val="FF0000"/>
            </a:solidFill>
            <a:round/>
            <a:headEnd type="stealth" w="med" len="med"/>
            <a:tailEnd/>
          </a:ln>
          <a:extLst>
            <a:ext uri="{909E8E84-426E-40DD-AFC4-6F175D3DCCD1}">
              <a14:hiddenFill xmlns:a14="http://schemas.microsoft.com/office/drawing/2010/main">
                <a:noFill/>
              </a14:hiddenFill>
            </a:ext>
          </a:extLst>
        </p:spPr>
      </p:cxnSp>
      <p:cxnSp>
        <p:nvCxnSpPr>
          <p:cNvPr id="2087" name="Connecteur droit avec flèche 299"/>
          <p:cNvCxnSpPr>
            <a:cxnSpLocks noChangeShapeType="1"/>
          </p:cNvCxnSpPr>
          <p:nvPr/>
        </p:nvCxnSpPr>
        <p:spPr bwMode="auto">
          <a:xfrm>
            <a:off x="7221682" y="4623955"/>
            <a:ext cx="1254838" cy="479225"/>
          </a:xfrm>
          <a:prstGeom prst="straightConnector1">
            <a:avLst/>
          </a:prstGeom>
          <a:noFill/>
          <a:ln w="19050">
            <a:solidFill>
              <a:srgbClr val="FF0000"/>
            </a:solidFill>
            <a:round/>
            <a:headEnd type="stealth" w="med" len="med"/>
            <a:tailEnd/>
          </a:ln>
          <a:extLst>
            <a:ext uri="{909E8E84-426E-40DD-AFC4-6F175D3DCCD1}">
              <a14:hiddenFill xmlns:a14="http://schemas.microsoft.com/office/drawing/2010/main">
                <a:noFill/>
              </a14:hiddenFill>
            </a:ext>
          </a:extLst>
        </p:spPr>
      </p:cxnSp>
      <p:cxnSp>
        <p:nvCxnSpPr>
          <p:cNvPr id="2088" name="Connecteur droit avec flèche 299"/>
          <p:cNvCxnSpPr>
            <a:cxnSpLocks noChangeShapeType="1"/>
          </p:cNvCxnSpPr>
          <p:nvPr/>
        </p:nvCxnSpPr>
        <p:spPr bwMode="auto">
          <a:xfrm>
            <a:off x="7408718" y="5919556"/>
            <a:ext cx="1067802" cy="175709"/>
          </a:xfrm>
          <a:prstGeom prst="straightConnector1">
            <a:avLst/>
          </a:prstGeom>
          <a:noFill/>
          <a:ln w="19050">
            <a:solidFill>
              <a:srgbClr val="FF0000"/>
            </a:solidFill>
            <a:round/>
            <a:headEnd type="stealth" w="med" len="me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7055130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Réponses : 3 et 4</a:t>
            </a:r>
            <a:endParaRPr lang="fr-FR" dirty="0"/>
          </a:p>
        </p:txBody>
      </p:sp>
      <p:pic>
        <p:nvPicPr>
          <p:cNvPr id="3074" name="Picture 2" descr="RÃ©sultat de recherche d'images pour &quot;brochure AFD pied diabÃ©tique&qu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52468" y="1825625"/>
            <a:ext cx="308706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7653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age 33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0650" y="2132516"/>
            <a:ext cx="143827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2049" name="Image 34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3679" y="2132516"/>
            <a:ext cx="1438275" cy="1038225"/>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4"/>
          <p:cNvSpPr txBox="1">
            <a:spLocks noChangeArrowheads="1"/>
          </p:cNvSpPr>
          <p:nvPr/>
        </p:nvSpPr>
        <p:spPr bwMode="auto">
          <a:xfrm>
            <a:off x="986415" y="1219635"/>
            <a:ext cx="2574925" cy="5810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2251075" algn="l"/>
              </a:tabLst>
              <a:defRPr>
                <a:solidFill>
                  <a:schemeClr val="tx1"/>
                </a:solidFill>
                <a:latin typeface="Arial" panose="020B0604020202020204" pitchFamily="34" charset="0"/>
              </a:defRPr>
            </a:lvl1pPr>
            <a:lvl2pPr eaLnBrk="0" fontAlgn="base" hangingPunct="0">
              <a:spcBef>
                <a:spcPct val="0"/>
              </a:spcBef>
              <a:spcAft>
                <a:spcPct val="0"/>
              </a:spcAft>
              <a:tabLst>
                <a:tab pos="2251075" algn="l"/>
              </a:tabLst>
              <a:defRPr>
                <a:solidFill>
                  <a:schemeClr val="tx1"/>
                </a:solidFill>
                <a:latin typeface="Arial" panose="020B0604020202020204" pitchFamily="34" charset="0"/>
              </a:defRPr>
            </a:lvl2pPr>
            <a:lvl3pPr eaLnBrk="0" fontAlgn="base" hangingPunct="0">
              <a:spcBef>
                <a:spcPct val="0"/>
              </a:spcBef>
              <a:spcAft>
                <a:spcPct val="0"/>
              </a:spcAft>
              <a:tabLst>
                <a:tab pos="2251075" algn="l"/>
              </a:tabLst>
              <a:defRPr>
                <a:solidFill>
                  <a:schemeClr val="tx1"/>
                </a:solidFill>
                <a:latin typeface="Arial" panose="020B0604020202020204" pitchFamily="34" charset="0"/>
              </a:defRPr>
            </a:lvl3pPr>
            <a:lvl4pPr eaLnBrk="0" fontAlgn="base" hangingPunct="0">
              <a:spcBef>
                <a:spcPct val="0"/>
              </a:spcBef>
              <a:spcAft>
                <a:spcPct val="0"/>
              </a:spcAft>
              <a:tabLst>
                <a:tab pos="2251075" algn="l"/>
              </a:tabLst>
              <a:defRPr>
                <a:solidFill>
                  <a:schemeClr val="tx1"/>
                </a:solidFill>
                <a:latin typeface="Arial" panose="020B0604020202020204" pitchFamily="34" charset="0"/>
              </a:defRPr>
            </a:lvl4pPr>
            <a:lvl5pPr eaLnBrk="0" fontAlgn="base" hangingPunct="0">
              <a:spcBef>
                <a:spcPct val="0"/>
              </a:spcBef>
              <a:spcAft>
                <a:spcPct val="0"/>
              </a:spcAft>
              <a:tabLst>
                <a:tab pos="2251075" algn="l"/>
              </a:tabLst>
              <a:defRPr>
                <a:solidFill>
                  <a:schemeClr val="tx1"/>
                </a:solidFill>
                <a:latin typeface="Arial" panose="020B0604020202020204" pitchFamily="34" charset="0"/>
              </a:defRPr>
            </a:lvl5pPr>
            <a:lvl6pPr eaLnBrk="0" fontAlgn="base" hangingPunct="0">
              <a:spcBef>
                <a:spcPct val="0"/>
              </a:spcBef>
              <a:spcAft>
                <a:spcPct val="0"/>
              </a:spcAft>
              <a:tabLst>
                <a:tab pos="2251075" algn="l"/>
              </a:tabLst>
              <a:defRPr>
                <a:solidFill>
                  <a:schemeClr val="tx1"/>
                </a:solidFill>
                <a:latin typeface="Arial" panose="020B0604020202020204" pitchFamily="34" charset="0"/>
              </a:defRPr>
            </a:lvl6pPr>
            <a:lvl7pPr eaLnBrk="0" fontAlgn="base" hangingPunct="0">
              <a:spcBef>
                <a:spcPct val="0"/>
              </a:spcBef>
              <a:spcAft>
                <a:spcPct val="0"/>
              </a:spcAft>
              <a:tabLst>
                <a:tab pos="2251075" algn="l"/>
              </a:tabLst>
              <a:defRPr>
                <a:solidFill>
                  <a:schemeClr val="tx1"/>
                </a:solidFill>
                <a:latin typeface="Arial" panose="020B0604020202020204" pitchFamily="34" charset="0"/>
              </a:defRPr>
            </a:lvl7pPr>
            <a:lvl8pPr eaLnBrk="0" fontAlgn="base" hangingPunct="0">
              <a:spcBef>
                <a:spcPct val="0"/>
              </a:spcBef>
              <a:spcAft>
                <a:spcPct val="0"/>
              </a:spcAft>
              <a:tabLst>
                <a:tab pos="2251075" algn="l"/>
              </a:tabLst>
              <a:defRPr>
                <a:solidFill>
                  <a:schemeClr val="tx1"/>
                </a:solidFill>
                <a:latin typeface="Arial" panose="020B0604020202020204" pitchFamily="34" charset="0"/>
              </a:defRPr>
            </a:lvl8pPr>
            <a:lvl9pPr eaLnBrk="0" fontAlgn="base" hangingPunct="0">
              <a:spcBef>
                <a:spcPct val="0"/>
              </a:spcBef>
              <a:spcAft>
                <a:spcPct val="0"/>
              </a:spcAft>
              <a:tabLst>
                <a:tab pos="2251075"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251075" algn="l"/>
              </a:tabLst>
            </a:pPr>
            <a:r>
              <a:rPr kumimoji="0" lang="fr-FR" sz="1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Examinez</a:t>
            </a:r>
            <a:r>
              <a:rPr kumimoji="0" lang="fr-FR" sz="14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tous les jours  </a:t>
            </a:r>
            <a:r>
              <a:rPr kumimoji="0" lang="fr-FR" sz="1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vos pieds </a:t>
            </a:r>
            <a:endParaRPr kumimoji="0" lang="fr-FR"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51075" algn="l"/>
              </a:tabLst>
            </a:pPr>
            <a:r>
              <a:rPr kumimoji="0" lang="fr-FR" sz="11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fr-FR" sz="1800" b="0" i="0" u="none" strike="noStrike" cap="none" normalizeH="0" baseline="0" dirty="0" smtClean="0">
              <a:ln>
                <a:noFill/>
              </a:ln>
              <a:solidFill>
                <a:schemeClr val="tx1"/>
              </a:solidFill>
              <a:effectLst/>
              <a:latin typeface="Arial" panose="020B0604020202020204" pitchFamily="34" charset="0"/>
            </a:endParaRPr>
          </a:p>
        </p:txBody>
      </p:sp>
      <p:sp>
        <p:nvSpPr>
          <p:cNvPr id="5" name="Text Box 3"/>
          <p:cNvSpPr txBox="1">
            <a:spLocks noChangeArrowheads="1"/>
          </p:cNvSpPr>
          <p:nvPr/>
        </p:nvSpPr>
        <p:spPr bwMode="auto">
          <a:xfrm>
            <a:off x="4395355" y="995798"/>
            <a:ext cx="2574925" cy="10287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Aidez-vous d’un miroir si vous ne les voyez pas bien ou à demander l’aide d’une tierce personne</a:t>
            </a:r>
            <a:endParaRPr kumimoji="0" lang="fr-FR" sz="1800" b="0" i="0" u="none" strike="noStrike" cap="none" normalizeH="0" baseline="0" smtClean="0">
              <a:ln>
                <a:noFill/>
              </a:ln>
              <a:solidFill>
                <a:schemeClr val="tx1"/>
              </a:solidFill>
              <a:effectLst/>
              <a:latin typeface="Arial" panose="020B0604020202020204" pitchFamily="34" charset="0"/>
            </a:endParaRPr>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Rectangle 6"/>
          <p:cNvSpPr>
            <a:spLocks noChangeArrowheads="1"/>
          </p:cNvSpPr>
          <p:nvPr/>
        </p:nvSpPr>
        <p:spPr bwMode="auto">
          <a:xfrm>
            <a:off x="1174172" y="2533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Arial" panose="020B0604020202020204" pitchFamily="34" charset="0"/>
              </a:rPr>
              <a:t/>
            </a:r>
            <a:br>
              <a:rPr kumimoji="0" lang="fr-FR" sz="1800" b="0" i="0" u="none" strike="noStrike" cap="none" normalizeH="0" baseline="0" dirty="0" smtClean="0">
                <a:ln>
                  <a:noFill/>
                </a:ln>
                <a:solidFill>
                  <a:schemeClr val="tx1"/>
                </a:solidFill>
                <a:effectLst/>
                <a:latin typeface="Arial" panose="020B0604020202020204" pitchFamily="34" charset="0"/>
              </a:rPr>
            </a:br>
            <a:endParaRPr kumimoji="0" lang="fr-FR"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fr-FR"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8"/>
          <p:cNvSpPr>
            <a:spLocks noChangeArrowheads="1"/>
          </p:cNvSpPr>
          <p:nvPr/>
        </p:nvSpPr>
        <p:spPr bwMode="auto">
          <a:xfrm>
            <a:off x="457200" y="2533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51075" algn="l"/>
              </a:tabLst>
              <a:defRPr>
                <a:solidFill>
                  <a:schemeClr val="tx1"/>
                </a:solidFill>
                <a:latin typeface="Arial" panose="020B0604020202020204" pitchFamily="34" charset="0"/>
              </a:defRPr>
            </a:lvl1pPr>
            <a:lvl2pPr eaLnBrk="0" fontAlgn="base" hangingPunct="0">
              <a:spcBef>
                <a:spcPct val="0"/>
              </a:spcBef>
              <a:spcAft>
                <a:spcPct val="0"/>
              </a:spcAft>
              <a:tabLst>
                <a:tab pos="2251075" algn="l"/>
              </a:tabLst>
              <a:defRPr>
                <a:solidFill>
                  <a:schemeClr val="tx1"/>
                </a:solidFill>
                <a:latin typeface="Arial" panose="020B0604020202020204" pitchFamily="34" charset="0"/>
              </a:defRPr>
            </a:lvl2pPr>
            <a:lvl3pPr eaLnBrk="0" fontAlgn="base" hangingPunct="0">
              <a:spcBef>
                <a:spcPct val="0"/>
              </a:spcBef>
              <a:spcAft>
                <a:spcPct val="0"/>
              </a:spcAft>
              <a:tabLst>
                <a:tab pos="2251075" algn="l"/>
              </a:tabLst>
              <a:defRPr>
                <a:solidFill>
                  <a:schemeClr val="tx1"/>
                </a:solidFill>
                <a:latin typeface="Arial" panose="020B0604020202020204" pitchFamily="34" charset="0"/>
              </a:defRPr>
            </a:lvl3pPr>
            <a:lvl4pPr eaLnBrk="0" fontAlgn="base" hangingPunct="0">
              <a:spcBef>
                <a:spcPct val="0"/>
              </a:spcBef>
              <a:spcAft>
                <a:spcPct val="0"/>
              </a:spcAft>
              <a:tabLst>
                <a:tab pos="2251075" algn="l"/>
              </a:tabLst>
              <a:defRPr>
                <a:solidFill>
                  <a:schemeClr val="tx1"/>
                </a:solidFill>
                <a:latin typeface="Arial" panose="020B0604020202020204" pitchFamily="34" charset="0"/>
              </a:defRPr>
            </a:lvl4pPr>
            <a:lvl5pPr eaLnBrk="0" fontAlgn="base" hangingPunct="0">
              <a:spcBef>
                <a:spcPct val="0"/>
              </a:spcBef>
              <a:spcAft>
                <a:spcPct val="0"/>
              </a:spcAft>
              <a:tabLst>
                <a:tab pos="2251075" algn="l"/>
              </a:tabLst>
              <a:defRPr>
                <a:solidFill>
                  <a:schemeClr val="tx1"/>
                </a:solidFill>
                <a:latin typeface="Arial" panose="020B0604020202020204" pitchFamily="34" charset="0"/>
              </a:defRPr>
            </a:lvl5pPr>
            <a:lvl6pPr eaLnBrk="0" fontAlgn="base" hangingPunct="0">
              <a:spcBef>
                <a:spcPct val="0"/>
              </a:spcBef>
              <a:spcAft>
                <a:spcPct val="0"/>
              </a:spcAft>
              <a:tabLst>
                <a:tab pos="2251075" algn="l"/>
              </a:tabLst>
              <a:defRPr>
                <a:solidFill>
                  <a:schemeClr val="tx1"/>
                </a:solidFill>
                <a:latin typeface="Arial" panose="020B0604020202020204" pitchFamily="34" charset="0"/>
              </a:defRPr>
            </a:lvl6pPr>
            <a:lvl7pPr eaLnBrk="0" fontAlgn="base" hangingPunct="0">
              <a:spcBef>
                <a:spcPct val="0"/>
              </a:spcBef>
              <a:spcAft>
                <a:spcPct val="0"/>
              </a:spcAft>
              <a:tabLst>
                <a:tab pos="2251075" algn="l"/>
              </a:tabLst>
              <a:defRPr>
                <a:solidFill>
                  <a:schemeClr val="tx1"/>
                </a:solidFill>
                <a:latin typeface="Arial" panose="020B0604020202020204" pitchFamily="34" charset="0"/>
              </a:defRPr>
            </a:lvl7pPr>
            <a:lvl8pPr eaLnBrk="0" fontAlgn="base" hangingPunct="0">
              <a:spcBef>
                <a:spcPct val="0"/>
              </a:spcBef>
              <a:spcAft>
                <a:spcPct val="0"/>
              </a:spcAft>
              <a:tabLst>
                <a:tab pos="2251075" algn="l"/>
              </a:tabLst>
              <a:defRPr>
                <a:solidFill>
                  <a:schemeClr val="tx1"/>
                </a:solidFill>
                <a:latin typeface="Arial" panose="020B0604020202020204" pitchFamily="34" charset="0"/>
              </a:defRPr>
            </a:lvl8pPr>
            <a:lvl9pPr eaLnBrk="0" fontAlgn="base" hangingPunct="0">
              <a:spcBef>
                <a:spcPct val="0"/>
              </a:spcBef>
              <a:spcAft>
                <a:spcPct val="0"/>
              </a:spcAft>
              <a:tabLst>
                <a:tab pos="22510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251075" algn="l"/>
              </a:tabLst>
            </a:pPr>
            <a:endParaRPr kumimoji="0" lang="fr-FR" sz="9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51075" algn="l"/>
              </a:tabLst>
            </a:pPr>
            <a:endParaRPr kumimoji="0" lang="fr-FR" sz="1800" b="0" i="0" u="none" strike="noStrike" cap="none" normalizeH="0" baseline="0" smtClean="0">
              <a:ln>
                <a:noFill/>
              </a:ln>
              <a:solidFill>
                <a:schemeClr val="tx1"/>
              </a:solidFill>
              <a:effectLst/>
              <a:latin typeface="Arial" panose="020B0604020202020204" pitchFamily="34" charset="0"/>
            </a:endParaRPr>
          </a:p>
        </p:txBody>
      </p:sp>
      <p:sp>
        <p:nvSpPr>
          <p:cNvPr id="10" name="Text Box 9"/>
          <p:cNvSpPr txBox="1">
            <a:spLocks noChangeArrowheads="1"/>
          </p:cNvSpPr>
          <p:nvPr/>
        </p:nvSpPr>
        <p:spPr bwMode="auto">
          <a:xfrm>
            <a:off x="7804295" y="1082822"/>
            <a:ext cx="2576512" cy="9144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1000"/>
              </a:spcAft>
              <a:buClrTx/>
              <a:buSzTx/>
              <a:buFontTx/>
              <a:buNone/>
              <a:tabLst/>
            </a:pPr>
            <a:r>
              <a:rPr kumimoji="0" lang="fr-FR" sz="1400" b="0" i="0" u="none" strike="noStrike" cap="none" normalizeH="0" baseline="0" smtClean="0">
                <a:ln>
                  <a:noFill/>
                </a:ln>
                <a:solidFill>
                  <a:schemeClr val="tx1"/>
                </a:solidFill>
                <a:effectLst/>
                <a:latin typeface="Calibri" panose="020F0502020204030204" pitchFamily="34" charset="0"/>
              </a:rPr>
              <a:t>La toilette des pieds doit se faire </a:t>
            </a:r>
            <a:r>
              <a:rPr kumimoji="0" lang="fr-FR" sz="1400" b="1" i="0" u="none" strike="noStrike" cap="none" normalizeH="0" baseline="0" smtClean="0">
                <a:ln>
                  <a:noFill/>
                </a:ln>
                <a:solidFill>
                  <a:schemeClr val="tx1"/>
                </a:solidFill>
                <a:effectLst/>
                <a:latin typeface="Calibri" panose="020F0502020204030204" pitchFamily="34" charset="0"/>
              </a:rPr>
              <a:t>tous les jours  </a:t>
            </a:r>
            <a:endParaRPr kumimoji="0" lang="fr-FR" sz="1400" b="0" i="0" u="none" strike="noStrike" cap="none" normalizeH="0" baseline="0" smtClean="0">
              <a:ln>
                <a:noFill/>
              </a:ln>
              <a:solidFill>
                <a:schemeClr val="tx1"/>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ts val="1000"/>
              </a:spcAft>
              <a:buClrTx/>
              <a:buSzTx/>
              <a:buFontTx/>
              <a:buNone/>
              <a:tabLst/>
            </a:pPr>
            <a:r>
              <a:rPr kumimoji="0" lang="fr-FR" sz="1400" b="0" i="0" u="none" strike="noStrike" cap="none" normalizeH="0" baseline="0" smtClean="0">
                <a:ln>
                  <a:noFill/>
                </a:ln>
                <a:solidFill>
                  <a:schemeClr val="tx1"/>
                </a:solidFill>
                <a:effectLst/>
                <a:latin typeface="Calibri" panose="020F0502020204030204" pitchFamily="34" charset="0"/>
              </a:rPr>
              <a:t>Lavez-les à l’eau savonneuse</a:t>
            </a:r>
            <a:endParaRPr kumimoji="0" lang="fr-FR" sz="1800" b="0" i="0" u="none" strike="noStrike" cap="none" normalizeH="0" baseline="0" smtClean="0">
              <a:ln>
                <a:noFill/>
              </a:ln>
              <a:solidFill>
                <a:schemeClr val="tx1"/>
              </a:solidFill>
              <a:effectLst/>
              <a:latin typeface="Arial" panose="020B0604020202020204" pitchFamily="34" charset="0"/>
            </a:endParaRPr>
          </a:p>
        </p:txBody>
      </p:sp>
      <p:pic>
        <p:nvPicPr>
          <p:cNvPr id="2058" name="Image 34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45787" y="2134683"/>
            <a:ext cx="143827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1"/>
          <p:cNvSpPr txBox="1">
            <a:spLocks noChangeArrowheads="1"/>
          </p:cNvSpPr>
          <p:nvPr/>
        </p:nvSpPr>
        <p:spPr bwMode="auto">
          <a:xfrm>
            <a:off x="986415" y="4059238"/>
            <a:ext cx="2566987" cy="11017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fr-FR" sz="1400" b="0" i="0" u="none" strike="noStrike" cap="none" normalizeH="0" baseline="0" smtClean="0">
                <a:ln>
                  <a:noFill/>
                </a:ln>
                <a:solidFill>
                  <a:schemeClr val="tx1"/>
                </a:solidFill>
                <a:effectLst/>
                <a:latin typeface="Calibri" panose="020F0502020204030204" pitchFamily="34" charset="0"/>
              </a:rPr>
              <a:t>Testez la température de l’eau avec votre coude ou un thermomètre</a:t>
            </a:r>
            <a:r>
              <a:rPr kumimoji="0" lang="fr-FR" sz="1100" b="0" i="0" u="none" strike="noStrike" cap="none" normalizeH="0" baseline="0" smtClean="0">
                <a:ln>
                  <a:noFill/>
                </a:ln>
                <a:solidFill>
                  <a:schemeClr val="tx1"/>
                </a:solidFill>
                <a:effectLst/>
                <a:latin typeface="Calibri" panose="020F0502020204030204" pitchFamily="34" charset="0"/>
              </a:rPr>
              <a:t> (vos pieds sont moins sensibles : donc attention !)</a:t>
            </a:r>
            <a:endParaRPr kumimoji="0" lang="fr-FR" sz="1800" b="0" i="0" u="none" strike="noStrike" cap="none" normalizeH="0" baseline="0" smtClean="0">
              <a:ln>
                <a:noFill/>
              </a:ln>
              <a:solidFill>
                <a:schemeClr val="tx1"/>
              </a:solidFill>
              <a:effectLst/>
              <a:latin typeface="Arial" panose="020B0604020202020204" pitchFamily="34" charset="0"/>
            </a:endParaRPr>
          </a:p>
        </p:txBody>
      </p:sp>
      <p:pic>
        <p:nvPicPr>
          <p:cNvPr id="2060" name="Image 34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30649" y="5418427"/>
            <a:ext cx="143827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3"/>
          <p:cNvSpPr txBox="1">
            <a:spLocks noChangeArrowheads="1"/>
          </p:cNvSpPr>
          <p:nvPr/>
        </p:nvSpPr>
        <p:spPr bwMode="auto">
          <a:xfrm>
            <a:off x="5062030" y="4877303"/>
            <a:ext cx="1390650" cy="70788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fr-FR" sz="2000" b="1" i="0" u="none" strike="noStrike" cap="none" normalizeH="0" baseline="0" dirty="0" smtClean="0">
                <a:ln>
                  <a:noFill/>
                </a:ln>
                <a:solidFill>
                  <a:srgbClr val="FF0000"/>
                </a:solidFill>
                <a:effectLst/>
                <a:latin typeface="Calibri" panose="020F0502020204030204" pitchFamily="34" charset="0"/>
              </a:rPr>
              <a:t>Entre 5 et 10 minutes</a:t>
            </a:r>
            <a:endParaRPr kumimoji="0" lang="fr-FR" sz="2000" b="0" i="0" u="none" strike="noStrike" cap="none" normalizeH="0" baseline="0" dirty="0" smtClean="0">
              <a:ln>
                <a:noFill/>
              </a:ln>
              <a:solidFill>
                <a:schemeClr val="tx1"/>
              </a:solidFill>
              <a:effectLst/>
              <a:latin typeface="Arial" panose="020B0604020202020204" pitchFamily="34" charset="0"/>
            </a:endParaRPr>
          </a:p>
        </p:txBody>
      </p:sp>
      <p:sp>
        <p:nvSpPr>
          <p:cNvPr id="13" name="Text Box 14"/>
          <p:cNvSpPr txBox="1">
            <a:spLocks noChangeArrowheads="1"/>
          </p:cNvSpPr>
          <p:nvPr/>
        </p:nvSpPr>
        <p:spPr bwMode="auto">
          <a:xfrm>
            <a:off x="7804295" y="4073672"/>
            <a:ext cx="2566987" cy="6826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fr-FR" sz="1400" b="0" i="0" u="none" strike="noStrike" cap="none" normalizeH="0" baseline="0" smtClean="0">
                <a:ln>
                  <a:noFill/>
                </a:ln>
                <a:solidFill>
                  <a:schemeClr val="tx1"/>
                </a:solidFill>
                <a:effectLst/>
                <a:latin typeface="Calibri" panose="020F0502020204030204" pitchFamily="34" charset="0"/>
              </a:rPr>
              <a:t>Essuyez soigneusement  notamment entre les orteils</a:t>
            </a:r>
            <a:endParaRPr kumimoji="0" lang="fr-FR" sz="1800" b="0" i="0" u="none" strike="noStrike" cap="none" normalizeH="0" baseline="0" smtClean="0">
              <a:ln>
                <a:noFill/>
              </a:ln>
              <a:solidFill>
                <a:schemeClr val="tx1"/>
              </a:solidFill>
              <a:effectLst/>
              <a:latin typeface="Arial" panose="020B0604020202020204" pitchFamily="34" charset="0"/>
            </a:endParaRPr>
          </a:p>
        </p:txBody>
      </p:sp>
      <p:pic>
        <p:nvPicPr>
          <p:cNvPr id="2063" name="Image 35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45786" y="5418427"/>
            <a:ext cx="143827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23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42"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1000"/>
                                        <p:tgtEl>
                                          <p:spTgt spid="2050"/>
                                        </p:tgtEl>
                                      </p:cBhvr>
                                    </p:animEffect>
                                    <p:anim calcmode="lin" valueType="num">
                                      <p:cBhvr>
                                        <p:cTn id="11" dur="1000" fill="hold"/>
                                        <p:tgtEl>
                                          <p:spTgt spid="2050"/>
                                        </p:tgtEl>
                                        <p:attrNameLst>
                                          <p:attrName>ppt_x</p:attrName>
                                        </p:attrNameLst>
                                      </p:cBhvr>
                                      <p:tavLst>
                                        <p:tav tm="0">
                                          <p:val>
                                            <p:strVal val="#ppt_x"/>
                                          </p:val>
                                        </p:tav>
                                        <p:tav tm="100000">
                                          <p:val>
                                            <p:strVal val="#ppt_x"/>
                                          </p:val>
                                        </p:tav>
                                      </p:tavLst>
                                    </p:anim>
                                    <p:anim calcmode="lin" valueType="num">
                                      <p:cBhvr>
                                        <p:cTn id="12"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42" presetClass="entr" presetSubtype="0" fill="hold" nodeType="withEffect">
                                  <p:stCondLst>
                                    <p:cond delay="0"/>
                                  </p:stCondLst>
                                  <p:childTnLst>
                                    <p:set>
                                      <p:cBhvr>
                                        <p:cTn id="19" dur="1" fill="hold">
                                          <p:stCondLst>
                                            <p:cond delay="0"/>
                                          </p:stCondLst>
                                        </p:cTn>
                                        <p:tgtEl>
                                          <p:spTgt spid="2049"/>
                                        </p:tgtEl>
                                        <p:attrNameLst>
                                          <p:attrName>style.visibility</p:attrName>
                                        </p:attrNameLst>
                                      </p:cBhvr>
                                      <p:to>
                                        <p:strVal val="visible"/>
                                      </p:to>
                                    </p:set>
                                    <p:animEffect transition="in" filter="fade">
                                      <p:cBhvr>
                                        <p:cTn id="20" dur="1000"/>
                                        <p:tgtEl>
                                          <p:spTgt spid="2049"/>
                                        </p:tgtEl>
                                      </p:cBhvr>
                                    </p:animEffect>
                                    <p:anim calcmode="lin" valueType="num">
                                      <p:cBhvr>
                                        <p:cTn id="21" dur="1000" fill="hold"/>
                                        <p:tgtEl>
                                          <p:spTgt spid="2049"/>
                                        </p:tgtEl>
                                        <p:attrNameLst>
                                          <p:attrName>ppt_x</p:attrName>
                                        </p:attrNameLst>
                                      </p:cBhvr>
                                      <p:tavLst>
                                        <p:tav tm="0">
                                          <p:val>
                                            <p:strVal val="#ppt_x"/>
                                          </p:val>
                                        </p:tav>
                                        <p:tav tm="100000">
                                          <p:val>
                                            <p:strVal val="#ppt_x"/>
                                          </p:val>
                                        </p:tav>
                                      </p:tavLst>
                                    </p:anim>
                                    <p:anim calcmode="lin" valueType="num">
                                      <p:cBhvr>
                                        <p:cTn id="22" dur="1000" fill="hold"/>
                                        <p:tgtEl>
                                          <p:spTgt spid="204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42" presetClass="entr" presetSubtype="0" fill="hold" nodeType="withEffect">
                                  <p:stCondLst>
                                    <p:cond delay="0"/>
                                  </p:stCondLst>
                                  <p:childTnLst>
                                    <p:set>
                                      <p:cBhvr>
                                        <p:cTn id="29" dur="1" fill="hold">
                                          <p:stCondLst>
                                            <p:cond delay="0"/>
                                          </p:stCondLst>
                                        </p:cTn>
                                        <p:tgtEl>
                                          <p:spTgt spid="2058"/>
                                        </p:tgtEl>
                                        <p:attrNameLst>
                                          <p:attrName>style.visibility</p:attrName>
                                        </p:attrNameLst>
                                      </p:cBhvr>
                                      <p:to>
                                        <p:strVal val="visible"/>
                                      </p:to>
                                    </p:set>
                                    <p:animEffect transition="in" filter="fade">
                                      <p:cBhvr>
                                        <p:cTn id="30" dur="1000"/>
                                        <p:tgtEl>
                                          <p:spTgt spid="2058"/>
                                        </p:tgtEl>
                                      </p:cBhvr>
                                    </p:animEffect>
                                    <p:anim calcmode="lin" valueType="num">
                                      <p:cBhvr>
                                        <p:cTn id="31" dur="1000" fill="hold"/>
                                        <p:tgtEl>
                                          <p:spTgt spid="2058"/>
                                        </p:tgtEl>
                                        <p:attrNameLst>
                                          <p:attrName>ppt_x</p:attrName>
                                        </p:attrNameLst>
                                      </p:cBhvr>
                                      <p:tavLst>
                                        <p:tav tm="0">
                                          <p:val>
                                            <p:strVal val="#ppt_x"/>
                                          </p:val>
                                        </p:tav>
                                        <p:tav tm="100000">
                                          <p:val>
                                            <p:strVal val="#ppt_x"/>
                                          </p:val>
                                        </p:tav>
                                      </p:tavLst>
                                    </p:anim>
                                    <p:anim calcmode="lin" valueType="num">
                                      <p:cBhvr>
                                        <p:cTn id="32" dur="1000" fill="hold"/>
                                        <p:tgtEl>
                                          <p:spTgt spid="205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42" presetClass="entr" presetSubtype="0" fill="hold" nodeType="withEffect">
                                  <p:stCondLst>
                                    <p:cond delay="0"/>
                                  </p:stCondLst>
                                  <p:childTnLst>
                                    <p:set>
                                      <p:cBhvr>
                                        <p:cTn id="39" dur="1" fill="hold">
                                          <p:stCondLst>
                                            <p:cond delay="0"/>
                                          </p:stCondLst>
                                        </p:cTn>
                                        <p:tgtEl>
                                          <p:spTgt spid="2060"/>
                                        </p:tgtEl>
                                        <p:attrNameLst>
                                          <p:attrName>style.visibility</p:attrName>
                                        </p:attrNameLst>
                                      </p:cBhvr>
                                      <p:to>
                                        <p:strVal val="visible"/>
                                      </p:to>
                                    </p:set>
                                    <p:animEffect transition="in" filter="fade">
                                      <p:cBhvr>
                                        <p:cTn id="40" dur="1000"/>
                                        <p:tgtEl>
                                          <p:spTgt spid="2060"/>
                                        </p:tgtEl>
                                      </p:cBhvr>
                                    </p:animEffect>
                                    <p:anim calcmode="lin" valueType="num">
                                      <p:cBhvr>
                                        <p:cTn id="41" dur="1000" fill="hold"/>
                                        <p:tgtEl>
                                          <p:spTgt spid="2060"/>
                                        </p:tgtEl>
                                        <p:attrNameLst>
                                          <p:attrName>ppt_x</p:attrName>
                                        </p:attrNameLst>
                                      </p:cBhvr>
                                      <p:tavLst>
                                        <p:tav tm="0">
                                          <p:val>
                                            <p:strVal val="#ppt_x"/>
                                          </p:val>
                                        </p:tav>
                                        <p:tav tm="100000">
                                          <p:val>
                                            <p:strVal val="#ppt_x"/>
                                          </p:val>
                                        </p:tav>
                                      </p:tavLst>
                                    </p:anim>
                                    <p:anim calcmode="lin" valueType="num">
                                      <p:cBhvr>
                                        <p:cTn id="42" dur="1000" fill="hold"/>
                                        <p:tgtEl>
                                          <p:spTgt spid="206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par>
                                <p:cTn id="48" presetID="42" presetClass="entr" presetSubtype="0" fill="hold" nodeType="withEffect">
                                  <p:stCondLst>
                                    <p:cond delay="0"/>
                                  </p:stCondLst>
                                  <p:childTnLst>
                                    <p:set>
                                      <p:cBhvr>
                                        <p:cTn id="49" dur="1" fill="hold">
                                          <p:stCondLst>
                                            <p:cond delay="0"/>
                                          </p:stCondLst>
                                        </p:cTn>
                                        <p:tgtEl>
                                          <p:spTgt spid="2063"/>
                                        </p:tgtEl>
                                        <p:attrNameLst>
                                          <p:attrName>style.visibility</p:attrName>
                                        </p:attrNameLst>
                                      </p:cBhvr>
                                      <p:to>
                                        <p:strVal val="visible"/>
                                      </p:to>
                                    </p:set>
                                    <p:animEffect transition="in" filter="fade">
                                      <p:cBhvr>
                                        <p:cTn id="50" dur="1000"/>
                                        <p:tgtEl>
                                          <p:spTgt spid="2063"/>
                                        </p:tgtEl>
                                      </p:cBhvr>
                                    </p:animEffect>
                                    <p:anim calcmode="lin" valueType="num">
                                      <p:cBhvr>
                                        <p:cTn id="51" dur="1000" fill="hold"/>
                                        <p:tgtEl>
                                          <p:spTgt spid="2063"/>
                                        </p:tgtEl>
                                        <p:attrNameLst>
                                          <p:attrName>ppt_x</p:attrName>
                                        </p:attrNameLst>
                                      </p:cBhvr>
                                      <p:tavLst>
                                        <p:tav tm="0">
                                          <p:val>
                                            <p:strVal val="#ppt_x"/>
                                          </p:val>
                                        </p:tav>
                                        <p:tav tm="100000">
                                          <p:val>
                                            <p:strVal val="#ppt_x"/>
                                          </p:val>
                                        </p:tav>
                                      </p:tavLst>
                                    </p:anim>
                                    <p:anim calcmode="lin" valueType="num">
                                      <p:cBhvr>
                                        <p:cTn id="52" dur="1000" fill="hold"/>
                                        <p:tgtEl>
                                          <p:spTgt spid="2063"/>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circle(in)">
                                      <p:cBhvr>
                                        <p:cTn id="5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Image 3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6464" y="710912"/>
            <a:ext cx="1571625" cy="1162050"/>
          </a:xfrm>
          <a:prstGeom prst="rect">
            <a:avLst/>
          </a:prstGeom>
          <a:noFill/>
          <a:extLst>
            <a:ext uri="{909E8E84-426E-40DD-AFC4-6F175D3DCCD1}">
              <a14:hiddenFill xmlns:a14="http://schemas.microsoft.com/office/drawing/2010/main">
                <a:solidFill>
                  <a:srgbClr val="FFFFFF"/>
                </a:solidFill>
              </a14:hiddenFill>
            </a:ext>
          </a:extLst>
        </p:spPr>
      </p:pic>
      <p:pic>
        <p:nvPicPr>
          <p:cNvPr id="3073" name="Image 35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0009" y="2663418"/>
            <a:ext cx="1628775" cy="1219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4"/>
          <p:cNvSpPr txBox="1">
            <a:spLocks noChangeArrowheads="1"/>
          </p:cNvSpPr>
          <p:nvPr/>
        </p:nvSpPr>
        <p:spPr bwMode="auto">
          <a:xfrm>
            <a:off x="2482943" y="470405"/>
            <a:ext cx="3238500" cy="162718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Si vous avez la peau sèche, massez vos pieds avec une crème hydratante, après les avoir parfaitement lavés et essuyés </a:t>
            </a:r>
            <a:r>
              <a:rPr kumimoji="0" lang="fr-FR" sz="1400" b="0" i="0" u="sng"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mais ne l’appliquez jamais entre les orteils</a:t>
            </a:r>
            <a:r>
              <a:rPr kumimoji="0" lang="fr-FR" sz="1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(la macération pourrait entrainer l’apparition de mycoses).</a:t>
            </a:r>
            <a:endParaRPr kumimoji="0" lang="fr-FR" sz="1800" b="0" i="0" u="none" strike="noStrike" cap="none" normalizeH="0" baseline="0" smtClean="0">
              <a:ln>
                <a:noFill/>
              </a:ln>
              <a:solidFill>
                <a:schemeClr val="tx1"/>
              </a:solidFill>
              <a:effectLst/>
              <a:latin typeface="Arial" panose="020B0604020202020204" pitchFamily="34" charset="0"/>
            </a:endParaRPr>
          </a:p>
        </p:txBody>
      </p:sp>
      <p:sp>
        <p:nvSpPr>
          <p:cNvPr id="5" name="Text Box 2"/>
          <p:cNvSpPr txBox="1">
            <a:spLocks noChangeArrowheads="1"/>
          </p:cNvSpPr>
          <p:nvPr/>
        </p:nvSpPr>
        <p:spPr bwMode="auto">
          <a:xfrm>
            <a:off x="5877231" y="2415885"/>
            <a:ext cx="4281004" cy="160043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Coupez soigneusement vos ongles avec des </a:t>
            </a:r>
            <a:r>
              <a:rPr kumimoji="0" lang="fr-FR" sz="14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ciseaux à bouts ronds </a:t>
            </a:r>
            <a:r>
              <a:rPr kumimoji="0" lang="fr-FR" sz="1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ou une pince à bouts arrondis et </a:t>
            </a:r>
            <a:r>
              <a:rPr kumimoji="0" lang="fr-FR" sz="14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utilisez une lime en carton </a:t>
            </a:r>
            <a:r>
              <a:rPr kumimoji="0" lang="fr-FR" sz="1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pour adoucir les coins.</a:t>
            </a:r>
            <a:endParaRPr kumimoji="0" lang="fr-FR" sz="900" b="0" i="0" u="none" strike="noStrike" cap="none" normalizeH="0" baseline="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Si vous râpez une hyperkératose utilisez </a:t>
            </a:r>
            <a:r>
              <a:rPr kumimoji="0" lang="fr-FR" sz="14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une râpe en carton</a:t>
            </a:r>
            <a:r>
              <a:rPr kumimoji="0" lang="fr-FR" sz="1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ou </a:t>
            </a:r>
            <a:r>
              <a:rPr kumimoji="0" lang="fr-FR" sz="14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une pierre ponce</a:t>
            </a:r>
            <a:r>
              <a:rPr kumimoji="0" lang="fr-FR" sz="1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endParaRPr kumimoji="0" lang="fr-FR" sz="1800" b="0" i="0" u="none" strike="noStrike" cap="none" normalizeH="0" baseline="0" smtClean="0">
              <a:ln>
                <a:noFill/>
              </a:ln>
              <a:solidFill>
                <a:schemeClr val="tx1"/>
              </a:solidFill>
              <a:effectLst/>
              <a:latin typeface="Arial" panose="020B0604020202020204" pitchFamily="34" charset="0"/>
            </a:endParaRPr>
          </a:p>
        </p:txBody>
      </p:sp>
      <p:sp>
        <p:nvSpPr>
          <p:cNvPr id="6" name="Rectangle 5"/>
          <p:cNvSpPr>
            <a:spLocks noChangeArrowheads="1"/>
          </p:cNvSpPr>
          <p:nvPr/>
        </p:nvSpPr>
        <p:spPr bwMode="auto">
          <a:xfrm>
            <a:off x="3190009" y="190153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Rectangle 6"/>
          <p:cNvSpPr>
            <a:spLocks noChangeArrowheads="1"/>
          </p:cNvSpPr>
          <p:nvPr/>
        </p:nvSpPr>
        <p:spPr bwMode="auto">
          <a:xfrm>
            <a:off x="5252725" y="72330"/>
            <a:ext cx="4905510" cy="1000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Arial" panose="020B0604020202020204" pitchFamily="34" charset="0"/>
              </a:rPr>
              <a:t/>
            </a:r>
            <a:br>
              <a:rPr kumimoji="0" lang="fr-FR" sz="1800" b="0" i="0" u="none" strike="noStrike" cap="none" normalizeH="0" baseline="0" dirty="0" smtClean="0">
                <a:ln>
                  <a:noFill/>
                </a:ln>
                <a:solidFill>
                  <a:schemeClr val="tx1"/>
                </a:solidFill>
                <a:effectLst/>
                <a:latin typeface="Arial" panose="020B0604020202020204" pitchFamily="34" charset="0"/>
              </a:rPr>
            </a:br>
            <a:endParaRPr kumimoji="0" lang="fr-FR"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fr-FR"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7"/>
          <p:cNvSpPr>
            <a:spLocks noChangeArrowheads="1"/>
          </p:cNvSpPr>
          <p:nvPr/>
        </p:nvSpPr>
        <p:spPr bwMode="auto">
          <a:xfrm>
            <a:off x="3647209" y="352078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51075" algn="l"/>
              </a:tabLst>
              <a:defRPr>
                <a:solidFill>
                  <a:schemeClr val="tx1"/>
                </a:solidFill>
                <a:latin typeface="Arial" panose="020B0604020202020204" pitchFamily="34" charset="0"/>
              </a:defRPr>
            </a:lvl1pPr>
            <a:lvl2pPr eaLnBrk="0" fontAlgn="base" hangingPunct="0">
              <a:spcBef>
                <a:spcPct val="0"/>
              </a:spcBef>
              <a:spcAft>
                <a:spcPct val="0"/>
              </a:spcAft>
              <a:tabLst>
                <a:tab pos="2251075" algn="l"/>
              </a:tabLst>
              <a:defRPr>
                <a:solidFill>
                  <a:schemeClr val="tx1"/>
                </a:solidFill>
                <a:latin typeface="Arial" panose="020B0604020202020204" pitchFamily="34" charset="0"/>
              </a:defRPr>
            </a:lvl2pPr>
            <a:lvl3pPr eaLnBrk="0" fontAlgn="base" hangingPunct="0">
              <a:spcBef>
                <a:spcPct val="0"/>
              </a:spcBef>
              <a:spcAft>
                <a:spcPct val="0"/>
              </a:spcAft>
              <a:tabLst>
                <a:tab pos="2251075" algn="l"/>
              </a:tabLst>
              <a:defRPr>
                <a:solidFill>
                  <a:schemeClr val="tx1"/>
                </a:solidFill>
                <a:latin typeface="Arial" panose="020B0604020202020204" pitchFamily="34" charset="0"/>
              </a:defRPr>
            </a:lvl3pPr>
            <a:lvl4pPr eaLnBrk="0" fontAlgn="base" hangingPunct="0">
              <a:spcBef>
                <a:spcPct val="0"/>
              </a:spcBef>
              <a:spcAft>
                <a:spcPct val="0"/>
              </a:spcAft>
              <a:tabLst>
                <a:tab pos="2251075" algn="l"/>
              </a:tabLst>
              <a:defRPr>
                <a:solidFill>
                  <a:schemeClr val="tx1"/>
                </a:solidFill>
                <a:latin typeface="Arial" panose="020B0604020202020204" pitchFamily="34" charset="0"/>
              </a:defRPr>
            </a:lvl4pPr>
            <a:lvl5pPr eaLnBrk="0" fontAlgn="base" hangingPunct="0">
              <a:spcBef>
                <a:spcPct val="0"/>
              </a:spcBef>
              <a:spcAft>
                <a:spcPct val="0"/>
              </a:spcAft>
              <a:tabLst>
                <a:tab pos="2251075" algn="l"/>
              </a:tabLst>
              <a:defRPr>
                <a:solidFill>
                  <a:schemeClr val="tx1"/>
                </a:solidFill>
                <a:latin typeface="Arial" panose="020B0604020202020204" pitchFamily="34" charset="0"/>
              </a:defRPr>
            </a:lvl5pPr>
            <a:lvl6pPr eaLnBrk="0" fontAlgn="base" hangingPunct="0">
              <a:spcBef>
                <a:spcPct val="0"/>
              </a:spcBef>
              <a:spcAft>
                <a:spcPct val="0"/>
              </a:spcAft>
              <a:tabLst>
                <a:tab pos="2251075" algn="l"/>
              </a:tabLst>
              <a:defRPr>
                <a:solidFill>
                  <a:schemeClr val="tx1"/>
                </a:solidFill>
                <a:latin typeface="Arial" panose="020B0604020202020204" pitchFamily="34" charset="0"/>
              </a:defRPr>
            </a:lvl6pPr>
            <a:lvl7pPr eaLnBrk="0" fontAlgn="base" hangingPunct="0">
              <a:spcBef>
                <a:spcPct val="0"/>
              </a:spcBef>
              <a:spcAft>
                <a:spcPct val="0"/>
              </a:spcAft>
              <a:tabLst>
                <a:tab pos="2251075" algn="l"/>
              </a:tabLst>
              <a:defRPr>
                <a:solidFill>
                  <a:schemeClr val="tx1"/>
                </a:solidFill>
                <a:latin typeface="Arial" panose="020B0604020202020204" pitchFamily="34" charset="0"/>
              </a:defRPr>
            </a:lvl7pPr>
            <a:lvl8pPr eaLnBrk="0" fontAlgn="base" hangingPunct="0">
              <a:spcBef>
                <a:spcPct val="0"/>
              </a:spcBef>
              <a:spcAft>
                <a:spcPct val="0"/>
              </a:spcAft>
              <a:tabLst>
                <a:tab pos="2251075" algn="l"/>
              </a:tabLst>
              <a:defRPr>
                <a:solidFill>
                  <a:schemeClr val="tx1"/>
                </a:solidFill>
                <a:latin typeface="Arial" panose="020B0604020202020204" pitchFamily="34" charset="0"/>
              </a:defRPr>
            </a:lvl8pPr>
            <a:lvl9pPr eaLnBrk="0" fontAlgn="base" hangingPunct="0">
              <a:spcBef>
                <a:spcPct val="0"/>
              </a:spcBef>
              <a:spcAft>
                <a:spcPct val="0"/>
              </a:spcAft>
              <a:tabLst>
                <a:tab pos="22510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251075" algn="l"/>
              </a:tabLst>
            </a:pPr>
            <a:r>
              <a:rPr kumimoji="0" lang="fr-FR" sz="1400" b="0" i="0" u="none" strike="noStrike" cap="none" normalizeH="0" baseline="0" smtClean="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fr-FR" sz="9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51075" algn="l"/>
              </a:tabLst>
            </a:pPr>
            <a:endParaRPr kumimoji="0" lang="fr-FR" sz="1800" b="0" i="0" u="none" strike="noStrike" cap="none" normalizeH="0" baseline="0" smtClean="0">
              <a:ln>
                <a:noFill/>
              </a:ln>
              <a:solidFill>
                <a:schemeClr val="tx1"/>
              </a:solidFill>
              <a:effectLst/>
              <a:latin typeface="Arial" panose="020B0604020202020204" pitchFamily="34" charset="0"/>
            </a:endParaRPr>
          </a:p>
        </p:txBody>
      </p:sp>
      <p:sp>
        <p:nvSpPr>
          <p:cNvPr id="9" name="Rectangle 8"/>
          <p:cNvSpPr>
            <a:spLocks noChangeArrowheads="1"/>
          </p:cNvSpPr>
          <p:nvPr/>
        </p:nvSpPr>
        <p:spPr bwMode="auto">
          <a:xfrm>
            <a:off x="3190009" y="352078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0" name="Rectangle 9"/>
          <p:cNvSpPr>
            <a:spLocks noChangeArrowheads="1"/>
          </p:cNvSpPr>
          <p:nvPr/>
        </p:nvSpPr>
        <p:spPr bwMode="auto">
          <a:xfrm>
            <a:off x="3190009" y="473998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rgbClr val="FF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smtClean="0">
                <a:ln>
                  <a:noFill/>
                </a:ln>
                <a:solidFill>
                  <a:srgbClr val="FF0000"/>
                </a:solidFill>
                <a:effectLst/>
                <a:latin typeface="Arial" panose="020B0604020202020204" pitchFamily="34" charset="0"/>
              </a:rPr>
              <a:t>                                    </a:t>
            </a:r>
            <a:endParaRPr kumimoji="0" lang="fr-FR" sz="1800" b="0" i="0" u="none" strike="noStrike" cap="none" normalizeH="0" baseline="0" smtClean="0">
              <a:ln>
                <a:noFill/>
              </a:ln>
              <a:solidFill>
                <a:schemeClr val="tx1"/>
              </a:solidFill>
              <a:effectLst/>
              <a:latin typeface="Arial" panose="020B0604020202020204" pitchFamily="34" charset="0"/>
            </a:endParaRPr>
          </a:p>
        </p:txBody>
      </p:sp>
      <p:pic>
        <p:nvPicPr>
          <p:cNvPr id="3102" name="Image 35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24270" y="4739986"/>
            <a:ext cx="2143125"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p:cNvSpPr/>
          <p:nvPr/>
        </p:nvSpPr>
        <p:spPr>
          <a:xfrm>
            <a:off x="599209" y="4617349"/>
            <a:ext cx="6096000" cy="2003625"/>
          </a:xfrm>
          <a:prstGeom prst="rect">
            <a:avLst/>
          </a:prstGeom>
          <a:ln>
            <a:solidFill>
              <a:schemeClr val="tx1"/>
            </a:solidFill>
          </a:ln>
        </p:spPr>
        <p:txBody>
          <a:bodyPr>
            <a:spAutoFit/>
          </a:bodyPr>
          <a:lstStyle/>
          <a:p>
            <a:pPr algn="just">
              <a:lnSpc>
                <a:spcPct val="115000"/>
              </a:lnSpc>
              <a:spcAft>
                <a:spcPts val="1000"/>
              </a:spcAft>
            </a:pPr>
            <a:r>
              <a:rPr lang="fr-FR" dirty="0">
                <a:solidFill>
                  <a:srgbClr val="FF0000"/>
                </a:solidFill>
                <a:latin typeface="Calibri" panose="020F0502020204030204" pitchFamily="34" charset="0"/>
                <a:ea typeface="Calibri" panose="020F0502020204030204" pitchFamily="34" charset="0"/>
                <a:cs typeface="Times New Roman" panose="02020603050405020304" pitchFamily="18" charset="0"/>
              </a:rPr>
              <a:t>Remarque : </a:t>
            </a:r>
            <a:r>
              <a:rPr lang="fr-FR" dirty="0">
                <a:latin typeface="Calibri" panose="020F0502020204030204" pitchFamily="34" charset="0"/>
                <a:ea typeface="Calibri" panose="020F0502020204030204" pitchFamily="34" charset="0"/>
                <a:cs typeface="Times New Roman" panose="02020603050405020304" pitchFamily="18" charset="0"/>
              </a:rPr>
              <a:t>N’utilisez </a:t>
            </a:r>
            <a:r>
              <a:rPr lang="fr-FR"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jamais de coricides</a:t>
            </a:r>
            <a:r>
              <a:rPr lang="fr-FR"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fr-FR" dirty="0">
                <a:latin typeface="Calibri" panose="020F0502020204030204" pitchFamily="34" charset="0"/>
                <a:ea typeface="Calibri" panose="020F0502020204030204" pitchFamily="34" charset="0"/>
                <a:cs typeface="Times New Roman" panose="02020603050405020304" pitchFamily="18" charset="0"/>
              </a:rPr>
              <a:t>pour supprimer les cors ou les durillons. Ceux-ci apparaissent sur des zones de frottements ou de pression. Il faut </a:t>
            </a:r>
            <a:r>
              <a:rPr lang="fr-FR"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supprimer ce frottement</a:t>
            </a:r>
            <a:r>
              <a:rPr lang="fr-FR" dirty="0">
                <a:latin typeface="Calibri" panose="020F0502020204030204" pitchFamily="34" charset="0"/>
                <a:ea typeface="Calibri" panose="020F0502020204030204" pitchFamily="34" charset="0"/>
                <a:cs typeface="Times New Roman" panose="02020603050405020304" pitchFamily="18" charset="0"/>
              </a:rPr>
              <a:t> soit par une semelle orthopédique, soit par des chaussures mieux adaptées, soit par des soins de pédicurie soit éventuellement par chirurgie.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580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42" presetClass="entr" presetSubtype="0" fill="hold"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fade">
                                      <p:cBhvr>
                                        <p:cTn id="10" dur="1000"/>
                                        <p:tgtEl>
                                          <p:spTgt spid="3075"/>
                                        </p:tgtEl>
                                      </p:cBhvr>
                                    </p:animEffect>
                                    <p:anim calcmode="lin" valueType="num">
                                      <p:cBhvr>
                                        <p:cTn id="11" dur="1000" fill="hold"/>
                                        <p:tgtEl>
                                          <p:spTgt spid="3075"/>
                                        </p:tgtEl>
                                        <p:attrNameLst>
                                          <p:attrName>ppt_x</p:attrName>
                                        </p:attrNameLst>
                                      </p:cBhvr>
                                      <p:tavLst>
                                        <p:tav tm="0">
                                          <p:val>
                                            <p:strVal val="#ppt_x"/>
                                          </p:val>
                                        </p:tav>
                                        <p:tav tm="100000">
                                          <p:val>
                                            <p:strVal val="#ppt_x"/>
                                          </p:val>
                                        </p:tav>
                                      </p:tavLst>
                                    </p:anim>
                                    <p:anim calcmode="lin" valueType="num">
                                      <p:cBhvr>
                                        <p:cTn id="12"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42" presetClass="entr" presetSubtype="0" fill="hold" nodeType="withEffect">
                                  <p:stCondLst>
                                    <p:cond delay="0"/>
                                  </p:stCondLst>
                                  <p:childTnLst>
                                    <p:set>
                                      <p:cBhvr>
                                        <p:cTn id="19" dur="1" fill="hold">
                                          <p:stCondLst>
                                            <p:cond delay="0"/>
                                          </p:stCondLst>
                                        </p:cTn>
                                        <p:tgtEl>
                                          <p:spTgt spid="3073"/>
                                        </p:tgtEl>
                                        <p:attrNameLst>
                                          <p:attrName>style.visibility</p:attrName>
                                        </p:attrNameLst>
                                      </p:cBhvr>
                                      <p:to>
                                        <p:strVal val="visible"/>
                                      </p:to>
                                    </p:set>
                                    <p:animEffect transition="in" filter="fade">
                                      <p:cBhvr>
                                        <p:cTn id="20" dur="1000"/>
                                        <p:tgtEl>
                                          <p:spTgt spid="3073"/>
                                        </p:tgtEl>
                                      </p:cBhvr>
                                    </p:animEffect>
                                    <p:anim calcmode="lin" valueType="num">
                                      <p:cBhvr>
                                        <p:cTn id="21" dur="1000" fill="hold"/>
                                        <p:tgtEl>
                                          <p:spTgt spid="3073"/>
                                        </p:tgtEl>
                                        <p:attrNameLst>
                                          <p:attrName>ppt_x</p:attrName>
                                        </p:attrNameLst>
                                      </p:cBhvr>
                                      <p:tavLst>
                                        <p:tav tm="0">
                                          <p:val>
                                            <p:strVal val="#ppt_x"/>
                                          </p:val>
                                        </p:tav>
                                        <p:tav tm="100000">
                                          <p:val>
                                            <p:strVal val="#ppt_x"/>
                                          </p:val>
                                        </p:tav>
                                      </p:tavLst>
                                    </p:anim>
                                    <p:anim calcmode="lin" valueType="num">
                                      <p:cBhvr>
                                        <p:cTn id="22" dur="1000" fill="hold"/>
                                        <p:tgtEl>
                                          <p:spTgt spid="307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par>
                                <p:cTn id="28" presetID="42" presetClass="entr" presetSubtype="0" fill="hold" nodeType="withEffect">
                                  <p:stCondLst>
                                    <p:cond delay="0"/>
                                  </p:stCondLst>
                                  <p:childTnLst>
                                    <p:set>
                                      <p:cBhvr>
                                        <p:cTn id="29" dur="1" fill="hold">
                                          <p:stCondLst>
                                            <p:cond delay="0"/>
                                          </p:stCondLst>
                                        </p:cTn>
                                        <p:tgtEl>
                                          <p:spTgt spid="3102"/>
                                        </p:tgtEl>
                                        <p:attrNameLst>
                                          <p:attrName>style.visibility</p:attrName>
                                        </p:attrNameLst>
                                      </p:cBhvr>
                                      <p:to>
                                        <p:strVal val="visible"/>
                                      </p:to>
                                    </p:set>
                                    <p:animEffect transition="in" filter="fade">
                                      <p:cBhvr>
                                        <p:cTn id="30" dur="1000"/>
                                        <p:tgtEl>
                                          <p:spTgt spid="3102"/>
                                        </p:tgtEl>
                                      </p:cBhvr>
                                    </p:animEffect>
                                    <p:anim calcmode="lin" valueType="num">
                                      <p:cBhvr>
                                        <p:cTn id="31" dur="1000" fill="hold"/>
                                        <p:tgtEl>
                                          <p:spTgt spid="3102"/>
                                        </p:tgtEl>
                                        <p:attrNameLst>
                                          <p:attrName>ppt_x</p:attrName>
                                        </p:attrNameLst>
                                      </p:cBhvr>
                                      <p:tavLst>
                                        <p:tav tm="0">
                                          <p:val>
                                            <p:strVal val="#ppt_x"/>
                                          </p:val>
                                        </p:tav>
                                        <p:tav tm="100000">
                                          <p:val>
                                            <p:strVal val="#ppt_x"/>
                                          </p:val>
                                        </p:tav>
                                      </p:tavLst>
                                    </p:anim>
                                    <p:anim calcmode="lin" valueType="num">
                                      <p:cBhvr>
                                        <p:cTn id="32" dur="1000" fill="hold"/>
                                        <p:tgtEl>
                                          <p:spTgt spid="31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6953956" y="45155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4097" name="Image 35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79220">
            <a:off x="3242130" y="256992"/>
            <a:ext cx="1047750" cy="1397000"/>
          </a:xfrm>
          <a:prstGeom prst="rect">
            <a:avLst/>
          </a:prstGeom>
          <a:noFill/>
          <a:extLst>
            <a:ext uri="{909E8E84-426E-40DD-AFC4-6F175D3DCCD1}">
              <a14:hiddenFill xmlns:a14="http://schemas.microsoft.com/office/drawing/2010/main">
                <a:solidFill>
                  <a:srgbClr val="FFFFFF"/>
                </a:solidFill>
              </a14:hiddenFill>
            </a:ext>
          </a:extLst>
        </p:spPr>
      </p:pic>
      <p:sp>
        <p:nvSpPr>
          <p:cNvPr id="5" name="Connecteur droit 361"/>
          <p:cNvSpPr>
            <a:spLocks noChangeShapeType="1"/>
          </p:cNvSpPr>
          <p:nvPr/>
        </p:nvSpPr>
        <p:spPr bwMode="auto">
          <a:xfrm>
            <a:off x="3150156" y="71615"/>
            <a:ext cx="1200150" cy="185737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Connecteur droit 362"/>
          <p:cNvSpPr>
            <a:spLocks noChangeShapeType="1"/>
          </p:cNvSpPr>
          <p:nvPr/>
        </p:nvSpPr>
        <p:spPr bwMode="auto">
          <a:xfrm flipH="1">
            <a:off x="3081868" y="129824"/>
            <a:ext cx="1724025" cy="1638300"/>
          </a:xfrm>
          <a:prstGeom prst="line">
            <a:avLst/>
          </a:prstGeom>
          <a:noFill/>
          <a:ln w="28575" cap="sq">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Text Box 5"/>
          <p:cNvSpPr txBox="1">
            <a:spLocks noChangeArrowheads="1"/>
          </p:cNvSpPr>
          <p:nvPr/>
        </p:nvSpPr>
        <p:spPr bwMode="auto">
          <a:xfrm>
            <a:off x="344313" y="608455"/>
            <a:ext cx="2565400" cy="5232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fr-FR"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Ne marchez jamais pieds  nus quel que soit l’endroit</a:t>
            </a:r>
            <a:endParaRPr kumimoji="0" lang="fr-FR"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pic>
        <p:nvPicPr>
          <p:cNvPr id="4102" name="Image 36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47100" y="1407760"/>
            <a:ext cx="1438275" cy="1038225"/>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7"/>
          <p:cNvSpPr txBox="1">
            <a:spLocks noChangeArrowheads="1"/>
          </p:cNvSpPr>
          <p:nvPr/>
        </p:nvSpPr>
        <p:spPr bwMode="auto">
          <a:xfrm>
            <a:off x="7795860" y="2897717"/>
            <a:ext cx="3829050" cy="8763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Contrôlez leur intérieur à chaque fois que vous les chausserez. Un corps étranger peut s’y être glissé et pourrait vous blesser.</a:t>
            </a:r>
            <a:endParaRPr kumimoji="0" lang="fr-FR" sz="1800" b="0" i="0" u="none" strike="noStrike" cap="none" normalizeH="0" baseline="0" dirty="0" smtClean="0">
              <a:ln>
                <a:noFill/>
              </a:ln>
              <a:solidFill>
                <a:schemeClr val="tx1"/>
              </a:solidFill>
              <a:effectLst/>
              <a:latin typeface="Arial" panose="020B0604020202020204" pitchFamily="34" charset="0"/>
            </a:endParaRPr>
          </a:p>
        </p:txBody>
      </p:sp>
      <p:sp>
        <p:nvSpPr>
          <p:cNvPr id="10" name="Rectangle 9"/>
          <p:cNvSpPr>
            <a:spLocks noChangeArrowheads="1"/>
          </p:cNvSpPr>
          <p:nvPr/>
        </p:nvSpPr>
        <p:spPr bwMode="auto">
          <a:xfrm>
            <a:off x="1004711" y="371968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10"/>
          <p:cNvSpPr>
            <a:spLocks noChangeArrowheads="1"/>
          </p:cNvSpPr>
          <p:nvPr/>
        </p:nvSpPr>
        <p:spPr bwMode="auto">
          <a:xfrm>
            <a:off x="1004711" y="475791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tx1"/>
                </a:solidFill>
                <a:effectLst/>
                <a:latin typeface="Arial" panose="020B0604020202020204" pitchFamily="34" charset="0"/>
              </a:rPr>
              <a:t>   </a:t>
            </a:r>
            <a:endParaRPr kumimoji="0" lang="fr-FR" sz="1800" b="0" i="0" u="none" strike="noStrike" cap="none" normalizeH="0" baseline="0" smtClean="0">
              <a:ln>
                <a:noFill/>
              </a:ln>
              <a:solidFill>
                <a:schemeClr val="tx1"/>
              </a:solidFill>
              <a:effectLst/>
              <a:latin typeface="Arial" panose="020B0604020202020204" pitchFamily="34" charset="0"/>
            </a:endParaRPr>
          </a:p>
        </p:txBody>
      </p:sp>
      <p:pic>
        <p:nvPicPr>
          <p:cNvPr id="4109" name="Image 36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9586" y="3953845"/>
            <a:ext cx="790575" cy="1219200"/>
          </a:xfrm>
          <a:prstGeom prst="rect">
            <a:avLst/>
          </a:prstGeom>
          <a:noFill/>
          <a:extLst>
            <a:ext uri="{909E8E84-426E-40DD-AFC4-6F175D3DCCD1}">
              <a14:hiddenFill xmlns:a14="http://schemas.microsoft.com/office/drawing/2010/main">
                <a:solidFill>
                  <a:srgbClr val="FFFFFF"/>
                </a:solidFill>
              </a14:hiddenFill>
            </a:ext>
          </a:extLst>
        </p:spPr>
      </p:pic>
      <p:pic>
        <p:nvPicPr>
          <p:cNvPr id="4107" name="Image 3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3155" y="5530441"/>
            <a:ext cx="1171575" cy="809625"/>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15"/>
          <p:cNvSpPr txBox="1">
            <a:spLocks noChangeArrowheads="1"/>
          </p:cNvSpPr>
          <p:nvPr/>
        </p:nvSpPr>
        <p:spPr bwMode="auto">
          <a:xfrm>
            <a:off x="344313" y="3748847"/>
            <a:ext cx="4505325" cy="29495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Choisissez des chaussures confortables et adaptées</a:t>
            </a:r>
            <a:endParaRPr kumimoji="0" lang="fr-FR" sz="900" b="0" i="0" u="none" strike="noStrike" cap="none" normalizeH="0" baseline="0" dirty="0" smtClean="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Sans couture intérieure</a:t>
            </a:r>
            <a:endParaRPr kumimoji="0" lang="fr-FR" sz="900" b="0" i="0" u="none" strike="noStrike" cap="none" normalizeH="0" baseline="0" dirty="0" smtClean="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En cuir souple</a:t>
            </a:r>
            <a:endParaRPr kumimoji="0" lang="fr-FR" sz="900" b="0" i="0" u="none" strike="noStrike" cap="none" normalizeH="0" baseline="0" dirty="0" smtClean="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Fermées devant et derrière pour maintenir l’arrière-pied</a:t>
            </a:r>
            <a:endParaRPr kumimoji="0" lang="fr-FR" sz="900" b="0" i="0" u="none" strike="noStrike" cap="none" normalizeH="0" baseline="0" dirty="0" smtClean="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Si possible à lacets pour en adapter le volume entre le   matin et le soir</a:t>
            </a:r>
            <a:endParaRPr kumimoji="0" lang="fr-FR" sz="900" b="0" i="0" u="none" strike="noStrike" cap="none" normalizeH="0" baseline="0" dirty="0" smtClean="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Avec un talon &lt; à 5 cm</a:t>
            </a:r>
            <a:endParaRPr kumimoji="0" lang="fr-FR" sz="900" b="0" i="0" u="none" strike="noStrike" cap="none" normalizeH="0" baseline="0" dirty="0" smtClean="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Essayez-les en fin de journée </a:t>
            </a:r>
            <a:r>
              <a:rPr kumimoji="0" lang="fr-FR" sz="1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(le pied est gonflé en fin de journée. Si vous les achetez le matin, le pied est fin mais va gonfler et la chaussure deviendra trop petite et risque de vous blesser)</a:t>
            </a:r>
            <a:r>
              <a:rPr kumimoji="0" lang="fr-FR" sz="11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fr-FR" sz="1800" b="0" i="0" u="none" strike="noStrike" cap="none" normalizeH="0" baseline="0" dirty="0" smtClean="0">
              <a:ln>
                <a:noFill/>
              </a:ln>
              <a:solidFill>
                <a:schemeClr val="tx1"/>
              </a:solidFill>
              <a:effectLst/>
              <a:latin typeface="Arial" panose="020B0604020202020204" pitchFamily="34" charset="0"/>
            </a:endParaRPr>
          </a:p>
        </p:txBody>
      </p:sp>
      <p:sp>
        <p:nvSpPr>
          <p:cNvPr id="13" name="Connecteur droit 369"/>
          <p:cNvSpPr>
            <a:spLocks noChangeShapeType="1"/>
          </p:cNvSpPr>
          <p:nvPr/>
        </p:nvSpPr>
        <p:spPr bwMode="auto">
          <a:xfrm flipH="1">
            <a:off x="5759450" y="4234039"/>
            <a:ext cx="752475" cy="742950"/>
          </a:xfrm>
          <a:prstGeom prst="line">
            <a:avLst/>
          </a:prstGeom>
          <a:noFill/>
          <a:ln w="28575" cap="sq">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 name="Connecteur droit 371"/>
          <p:cNvSpPr>
            <a:spLocks noChangeShapeType="1"/>
          </p:cNvSpPr>
          <p:nvPr/>
        </p:nvSpPr>
        <p:spPr bwMode="auto">
          <a:xfrm flipH="1">
            <a:off x="5719586" y="5630453"/>
            <a:ext cx="752475" cy="742950"/>
          </a:xfrm>
          <a:prstGeom prst="line">
            <a:avLst/>
          </a:prstGeom>
          <a:noFill/>
          <a:ln w="28575" cap="sq">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 name="Rectangle 16"/>
          <p:cNvSpPr>
            <a:spLocks noChangeArrowheads="1"/>
          </p:cNvSpPr>
          <p:nvPr/>
        </p:nvSpPr>
        <p:spPr bwMode="auto">
          <a:xfrm>
            <a:off x="1609549" y="45642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6" name="Rectangle 17"/>
          <p:cNvSpPr>
            <a:spLocks noChangeArrowheads="1"/>
          </p:cNvSpPr>
          <p:nvPr/>
        </p:nvSpPr>
        <p:spPr bwMode="auto">
          <a:xfrm>
            <a:off x="1609549" y="50214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9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Arial" panose="020B0604020202020204" pitchFamily="34" charset="0"/>
              </a:rPr>
              <a:t/>
            </a:r>
            <a:br>
              <a:rPr kumimoji="0" lang="fr-FR" sz="1800" b="0" i="0" u="none" strike="noStrike" cap="none" normalizeH="0" baseline="0" smtClean="0">
                <a:ln>
                  <a:noFill/>
                </a:ln>
                <a:solidFill>
                  <a:schemeClr val="tx1"/>
                </a:solidFill>
                <a:effectLst/>
                <a:latin typeface="Arial" panose="020B0604020202020204" pitchFamily="34" charset="0"/>
              </a:rPr>
            </a:br>
            <a:endParaRPr kumimoji="0" lang="fr-FR"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anose="020B0604020202020204" pitchFamily="34" charset="0"/>
            </a:endParaRPr>
          </a:p>
        </p:txBody>
      </p:sp>
      <p:sp>
        <p:nvSpPr>
          <p:cNvPr id="17" name="Rectangle 18"/>
          <p:cNvSpPr>
            <a:spLocks noChangeArrowheads="1"/>
          </p:cNvSpPr>
          <p:nvPr/>
        </p:nvSpPr>
        <p:spPr bwMode="auto">
          <a:xfrm>
            <a:off x="1609549" y="54786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fr-FR" sz="1800" b="0" i="0" u="none" strike="noStrike" cap="none" normalizeH="0" baseline="0" smtClean="0">
              <a:ln>
                <a:noFill/>
              </a:ln>
              <a:solidFill>
                <a:schemeClr val="tx1"/>
              </a:solidFill>
              <a:effectLst/>
              <a:latin typeface="Arial" panose="020B0604020202020204" pitchFamily="34" charset="0"/>
            </a:endParaRPr>
          </a:p>
        </p:txBody>
      </p:sp>
      <p:sp>
        <p:nvSpPr>
          <p:cNvPr id="18" name="Rectangle 19"/>
          <p:cNvSpPr>
            <a:spLocks noChangeArrowheads="1"/>
          </p:cNvSpPr>
          <p:nvPr/>
        </p:nvSpPr>
        <p:spPr bwMode="auto">
          <a:xfrm>
            <a:off x="1609549" y="71550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9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anose="020B0604020202020204" pitchFamily="34" charset="0"/>
            </a:endParaRPr>
          </a:p>
        </p:txBody>
      </p:sp>
      <p:sp>
        <p:nvSpPr>
          <p:cNvPr id="19" name="Rectangle 20"/>
          <p:cNvSpPr>
            <a:spLocks noChangeArrowheads="1"/>
          </p:cNvSpPr>
          <p:nvPr/>
        </p:nvSpPr>
        <p:spPr bwMode="auto">
          <a:xfrm>
            <a:off x="1609549" y="71550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fr-FR" sz="1800" b="0" i="0" u="none" strike="noStrike" cap="none" normalizeH="0" baseline="0" smtClean="0">
              <a:ln>
                <a:noFill/>
              </a:ln>
              <a:solidFill>
                <a:schemeClr val="tx1"/>
              </a:solidFill>
              <a:effectLst/>
              <a:latin typeface="Arial" panose="020B0604020202020204" pitchFamily="34" charset="0"/>
            </a:endParaRPr>
          </a:p>
        </p:txBody>
      </p:sp>
      <p:sp>
        <p:nvSpPr>
          <p:cNvPr id="20" name="Rectangle 21"/>
          <p:cNvSpPr>
            <a:spLocks noChangeArrowheads="1"/>
          </p:cNvSpPr>
          <p:nvPr/>
        </p:nvSpPr>
        <p:spPr bwMode="auto">
          <a:xfrm>
            <a:off x="1609549" y="79646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1" name="Rectangle 20"/>
          <p:cNvSpPr/>
          <p:nvPr/>
        </p:nvSpPr>
        <p:spPr>
          <a:xfrm>
            <a:off x="5633155" y="261638"/>
            <a:ext cx="6096000" cy="1477328"/>
          </a:xfrm>
          <a:prstGeom prst="rect">
            <a:avLst/>
          </a:prstGeom>
        </p:spPr>
        <p:txBody>
          <a:bodyPr>
            <a:spAutoFit/>
          </a:bodyPr>
          <a:lstStyle/>
          <a:p>
            <a:pPr lvl="0" eaLnBrk="0" fontAlgn="base" hangingPunct="0">
              <a:spcBef>
                <a:spcPct val="0"/>
              </a:spcBef>
              <a:spcAft>
                <a:spcPct val="0"/>
              </a:spcAft>
            </a:pPr>
            <a:r>
              <a:rPr lang="fr-FR" b="1" u="sng" dirty="0">
                <a:latin typeface="Arial" panose="020B0604020202020204" pitchFamily="34" charset="0"/>
                <a:ea typeface="Calibri" panose="020F0502020204030204" pitchFamily="34" charset="0"/>
                <a:cs typeface="Times New Roman" panose="02020603050405020304" pitchFamily="18" charset="0"/>
              </a:rPr>
              <a:t>Le choix des chaussures : </a:t>
            </a:r>
            <a:endParaRPr lang="fr-FR" sz="1050" dirty="0">
              <a:latin typeface="Arial" panose="020B0604020202020204" pitchFamily="34" charset="0"/>
            </a:endParaRPr>
          </a:p>
          <a:p>
            <a:pPr lvl="0" eaLnBrk="0" fontAlgn="base" hangingPunct="0">
              <a:spcBef>
                <a:spcPct val="0"/>
              </a:spcBef>
              <a:spcAft>
                <a:spcPct val="0"/>
              </a:spcAft>
            </a:pPr>
            <a:r>
              <a:rPr lang="fr-FR" dirty="0">
                <a:latin typeface="Arial" panose="020B0604020202020204" pitchFamily="34" charset="0"/>
                <a:ea typeface="Calibri" panose="020F0502020204030204" pitchFamily="34" charset="0"/>
                <a:cs typeface="Times New Roman" panose="02020603050405020304" pitchFamily="18" charset="0"/>
              </a:rPr>
              <a:t>Portez toujours des chaussettes en </a:t>
            </a:r>
            <a:r>
              <a:rPr lang="fr-FR" dirty="0">
                <a:solidFill>
                  <a:srgbClr val="FF0000"/>
                </a:solidFill>
                <a:latin typeface="Arial" panose="020B0604020202020204" pitchFamily="34" charset="0"/>
                <a:ea typeface="Calibri" panose="020F0502020204030204" pitchFamily="34" charset="0"/>
                <a:cs typeface="Times New Roman" panose="02020603050405020304" pitchFamily="18" charset="0"/>
              </a:rPr>
              <a:t>matière naturelle</a:t>
            </a:r>
            <a:r>
              <a:rPr lang="fr-FR" dirty="0">
                <a:latin typeface="Arial" panose="020B0604020202020204" pitchFamily="34" charset="0"/>
                <a:ea typeface="Calibri" panose="020F0502020204030204" pitchFamily="34" charset="0"/>
                <a:cs typeface="Times New Roman" panose="02020603050405020304" pitchFamily="18" charset="0"/>
              </a:rPr>
              <a:t> (coton, lin, fil d’Ecosse, bambou, laine) </a:t>
            </a:r>
            <a:r>
              <a:rPr lang="fr-FR" u="sng" dirty="0">
                <a:latin typeface="Arial" panose="020B0604020202020204" pitchFamily="34" charset="0"/>
                <a:ea typeface="Calibri" panose="020F0502020204030204" pitchFamily="34" charset="0"/>
                <a:cs typeface="Times New Roman" panose="02020603050405020304" pitchFamily="18" charset="0"/>
              </a:rPr>
              <a:t>changez-les tous les jours</a:t>
            </a:r>
            <a:r>
              <a:rPr lang="fr-FR" dirty="0">
                <a:latin typeface="Arial" panose="020B0604020202020204" pitchFamily="34" charset="0"/>
                <a:ea typeface="Calibri" panose="020F0502020204030204" pitchFamily="34" charset="0"/>
                <a:cs typeface="Times New Roman" panose="02020603050405020304" pitchFamily="18" charset="0"/>
              </a:rPr>
              <a:t>.</a:t>
            </a:r>
            <a:endParaRPr lang="fr-FR" sz="1050" dirty="0">
              <a:latin typeface="Arial" panose="020B0604020202020204" pitchFamily="34" charset="0"/>
            </a:endParaRPr>
          </a:p>
          <a:p>
            <a:pPr lvl="0" eaLnBrk="0" fontAlgn="base" hangingPunct="0">
              <a:spcBef>
                <a:spcPct val="0"/>
              </a:spcBef>
              <a:spcAft>
                <a:spcPct val="0"/>
              </a:spcAft>
            </a:pPr>
            <a:r>
              <a:rPr lang="fr-FR" dirty="0">
                <a:latin typeface="Arial" panose="020B0604020202020204" pitchFamily="34" charset="0"/>
                <a:ea typeface="Calibri" panose="020F0502020204030204" pitchFamily="34" charset="0"/>
                <a:cs typeface="Times New Roman" panose="02020603050405020304" pitchFamily="18" charset="0"/>
              </a:rPr>
              <a:t>Les chaussures : </a:t>
            </a:r>
            <a:endParaRPr lang="fr-FR" sz="1050" dirty="0">
              <a:latin typeface="Arial" panose="020B0604020202020204" pitchFamily="34" charset="0"/>
            </a:endParaRPr>
          </a:p>
        </p:txBody>
      </p:sp>
      <p:pic>
        <p:nvPicPr>
          <p:cNvPr id="1026" name="Picture 2" descr="RÃ©sultat de recherche d'images pour &quot;stade du pied diabÃ©tique&qu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0874" y="4279964"/>
            <a:ext cx="1990725" cy="2295526"/>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rot="1345732">
            <a:off x="10523809" y="5311420"/>
            <a:ext cx="1205346" cy="646331"/>
          </a:xfrm>
          <a:prstGeom prst="rect">
            <a:avLst/>
          </a:prstGeom>
          <a:noFill/>
        </p:spPr>
        <p:txBody>
          <a:bodyPr wrap="square" rtlCol="0">
            <a:spAutoFit/>
          </a:bodyPr>
          <a:lstStyle/>
          <a:p>
            <a:r>
              <a:rPr lang="fr-FR" sz="3600" b="1" dirty="0" smtClean="0">
                <a:solidFill>
                  <a:srgbClr val="FF0000"/>
                </a:solidFill>
              </a:rPr>
              <a:t>NON</a:t>
            </a:r>
            <a:endParaRPr lang="fr-FR" sz="3600" b="1" dirty="0">
              <a:solidFill>
                <a:srgbClr val="FF0000"/>
              </a:solidFill>
            </a:endParaRPr>
          </a:p>
        </p:txBody>
      </p:sp>
    </p:spTree>
    <p:extLst>
      <p:ext uri="{BB962C8B-B14F-4D97-AF65-F5344CB8AC3E}">
        <p14:creationId xmlns:p14="http://schemas.microsoft.com/office/powerpoint/2010/main" val="367530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42" presetClass="entr" presetSubtype="0" fill="hold" nodeType="withEffect">
                                  <p:stCondLst>
                                    <p:cond delay="0"/>
                                  </p:stCondLst>
                                  <p:childTnLst>
                                    <p:set>
                                      <p:cBhvr>
                                        <p:cTn id="9" dur="1" fill="hold">
                                          <p:stCondLst>
                                            <p:cond delay="0"/>
                                          </p:stCondLst>
                                        </p:cTn>
                                        <p:tgtEl>
                                          <p:spTgt spid="4097"/>
                                        </p:tgtEl>
                                        <p:attrNameLst>
                                          <p:attrName>style.visibility</p:attrName>
                                        </p:attrNameLst>
                                      </p:cBhvr>
                                      <p:to>
                                        <p:strVal val="visible"/>
                                      </p:to>
                                    </p:set>
                                    <p:animEffect transition="in" filter="fade">
                                      <p:cBhvr>
                                        <p:cTn id="10" dur="1000"/>
                                        <p:tgtEl>
                                          <p:spTgt spid="4097"/>
                                        </p:tgtEl>
                                      </p:cBhvr>
                                    </p:animEffect>
                                    <p:anim calcmode="lin" valueType="num">
                                      <p:cBhvr>
                                        <p:cTn id="11" dur="1000" fill="hold"/>
                                        <p:tgtEl>
                                          <p:spTgt spid="4097"/>
                                        </p:tgtEl>
                                        <p:attrNameLst>
                                          <p:attrName>ppt_x</p:attrName>
                                        </p:attrNameLst>
                                      </p:cBhvr>
                                      <p:tavLst>
                                        <p:tav tm="0">
                                          <p:val>
                                            <p:strVal val="#ppt_x"/>
                                          </p:val>
                                        </p:tav>
                                        <p:tav tm="100000">
                                          <p:val>
                                            <p:strVal val="#ppt_x"/>
                                          </p:val>
                                        </p:tav>
                                      </p:tavLst>
                                    </p:anim>
                                    <p:anim calcmode="lin" valueType="num">
                                      <p:cBhvr>
                                        <p:cTn id="12" dur="1000" fill="hold"/>
                                        <p:tgtEl>
                                          <p:spTgt spid="4097"/>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42" presetClass="entr" presetSubtype="0" fill="hold" nodeType="withEffect">
                                  <p:stCondLst>
                                    <p:cond delay="0"/>
                                  </p:stCondLst>
                                  <p:childTnLst>
                                    <p:set>
                                      <p:cBhvr>
                                        <p:cTn id="34" dur="1" fill="hold">
                                          <p:stCondLst>
                                            <p:cond delay="0"/>
                                          </p:stCondLst>
                                        </p:cTn>
                                        <p:tgtEl>
                                          <p:spTgt spid="4102"/>
                                        </p:tgtEl>
                                        <p:attrNameLst>
                                          <p:attrName>style.visibility</p:attrName>
                                        </p:attrNameLst>
                                      </p:cBhvr>
                                      <p:to>
                                        <p:strVal val="visible"/>
                                      </p:to>
                                    </p:set>
                                    <p:animEffect transition="in" filter="fade">
                                      <p:cBhvr>
                                        <p:cTn id="35" dur="1000"/>
                                        <p:tgtEl>
                                          <p:spTgt spid="4102"/>
                                        </p:tgtEl>
                                      </p:cBhvr>
                                    </p:animEffect>
                                    <p:anim calcmode="lin" valueType="num">
                                      <p:cBhvr>
                                        <p:cTn id="36" dur="1000" fill="hold"/>
                                        <p:tgtEl>
                                          <p:spTgt spid="4102"/>
                                        </p:tgtEl>
                                        <p:attrNameLst>
                                          <p:attrName>ppt_x</p:attrName>
                                        </p:attrNameLst>
                                      </p:cBhvr>
                                      <p:tavLst>
                                        <p:tav tm="0">
                                          <p:val>
                                            <p:strVal val="#ppt_x"/>
                                          </p:val>
                                        </p:tav>
                                        <p:tav tm="100000">
                                          <p:val>
                                            <p:strVal val="#ppt_x"/>
                                          </p:val>
                                        </p:tav>
                                      </p:tavLst>
                                    </p:anim>
                                    <p:anim calcmode="lin" valueType="num">
                                      <p:cBhvr>
                                        <p:cTn id="37"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par>
                                <p:cTn id="43" presetID="42" presetClass="entr" presetSubtype="0" fill="hold" nodeType="withEffect">
                                  <p:stCondLst>
                                    <p:cond delay="0"/>
                                  </p:stCondLst>
                                  <p:childTnLst>
                                    <p:set>
                                      <p:cBhvr>
                                        <p:cTn id="44" dur="1" fill="hold">
                                          <p:stCondLst>
                                            <p:cond delay="0"/>
                                          </p:stCondLst>
                                        </p:cTn>
                                        <p:tgtEl>
                                          <p:spTgt spid="4109"/>
                                        </p:tgtEl>
                                        <p:attrNameLst>
                                          <p:attrName>style.visibility</p:attrName>
                                        </p:attrNameLst>
                                      </p:cBhvr>
                                      <p:to>
                                        <p:strVal val="visible"/>
                                      </p:to>
                                    </p:set>
                                    <p:animEffect transition="in" filter="fade">
                                      <p:cBhvr>
                                        <p:cTn id="45" dur="1000"/>
                                        <p:tgtEl>
                                          <p:spTgt spid="4109"/>
                                        </p:tgtEl>
                                      </p:cBhvr>
                                    </p:animEffect>
                                    <p:anim calcmode="lin" valueType="num">
                                      <p:cBhvr>
                                        <p:cTn id="46" dur="1000" fill="hold"/>
                                        <p:tgtEl>
                                          <p:spTgt spid="4109"/>
                                        </p:tgtEl>
                                        <p:attrNameLst>
                                          <p:attrName>ppt_x</p:attrName>
                                        </p:attrNameLst>
                                      </p:cBhvr>
                                      <p:tavLst>
                                        <p:tav tm="0">
                                          <p:val>
                                            <p:strVal val="#ppt_x"/>
                                          </p:val>
                                        </p:tav>
                                        <p:tav tm="100000">
                                          <p:val>
                                            <p:strVal val="#ppt_x"/>
                                          </p:val>
                                        </p:tav>
                                      </p:tavLst>
                                    </p:anim>
                                    <p:anim calcmode="lin" valueType="num">
                                      <p:cBhvr>
                                        <p:cTn id="47" dur="1000" fill="hold"/>
                                        <p:tgtEl>
                                          <p:spTgt spid="4109"/>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1000"/>
                                        <p:tgtEl>
                                          <p:spTgt spid="13"/>
                                        </p:tgtEl>
                                      </p:cBhvr>
                                    </p:animEffect>
                                    <p:anim calcmode="lin" valueType="num">
                                      <p:cBhvr>
                                        <p:cTn id="51" dur="1000" fill="hold"/>
                                        <p:tgtEl>
                                          <p:spTgt spid="13"/>
                                        </p:tgtEl>
                                        <p:attrNameLst>
                                          <p:attrName>ppt_x</p:attrName>
                                        </p:attrNameLst>
                                      </p:cBhvr>
                                      <p:tavLst>
                                        <p:tav tm="0">
                                          <p:val>
                                            <p:strVal val="#ppt_x"/>
                                          </p:val>
                                        </p:tav>
                                        <p:tav tm="100000">
                                          <p:val>
                                            <p:strVal val="#ppt_x"/>
                                          </p:val>
                                        </p:tav>
                                      </p:tavLst>
                                    </p:anim>
                                    <p:anim calcmode="lin" valueType="num">
                                      <p:cBhvr>
                                        <p:cTn id="52" dur="1000" fill="hold"/>
                                        <p:tgtEl>
                                          <p:spTgt spid="13"/>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4107"/>
                                        </p:tgtEl>
                                        <p:attrNameLst>
                                          <p:attrName>style.visibility</p:attrName>
                                        </p:attrNameLst>
                                      </p:cBhvr>
                                      <p:to>
                                        <p:strVal val="visible"/>
                                      </p:to>
                                    </p:set>
                                    <p:animEffect transition="in" filter="fade">
                                      <p:cBhvr>
                                        <p:cTn id="55" dur="1000"/>
                                        <p:tgtEl>
                                          <p:spTgt spid="4107"/>
                                        </p:tgtEl>
                                      </p:cBhvr>
                                    </p:animEffect>
                                    <p:anim calcmode="lin" valueType="num">
                                      <p:cBhvr>
                                        <p:cTn id="56" dur="1000" fill="hold"/>
                                        <p:tgtEl>
                                          <p:spTgt spid="4107"/>
                                        </p:tgtEl>
                                        <p:attrNameLst>
                                          <p:attrName>ppt_x</p:attrName>
                                        </p:attrNameLst>
                                      </p:cBhvr>
                                      <p:tavLst>
                                        <p:tav tm="0">
                                          <p:val>
                                            <p:strVal val="#ppt_x"/>
                                          </p:val>
                                        </p:tav>
                                        <p:tav tm="100000">
                                          <p:val>
                                            <p:strVal val="#ppt_x"/>
                                          </p:val>
                                        </p:tav>
                                      </p:tavLst>
                                    </p:anim>
                                    <p:anim calcmode="lin" valueType="num">
                                      <p:cBhvr>
                                        <p:cTn id="57" dur="1000" fill="hold"/>
                                        <p:tgtEl>
                                          <p:spTgt spid="4107"/>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1000"/>
                                        <p:tgtEl>
                                          <p:spTgt spid="14"/>
                                        </p:tgtEl>
                                      </p:cBhvr>
                                    </p:animEffect>
                                    <p:anim calcmode="lin" valueType="num">
                                      <p:cBhvr>
                                        <p:cTn id="61" dur="1000" fill="hold"/>
                                        <p:tgtEl>
                                          <p:spTgt spid="14"/>
                                        </p:tgtEl>
                                        <p:attrNameLst>
                                          <p:attrName>ppt_x</p:attrName>
                                        </p:attrNameLst>
                                      </p:cBhvr>
                                      <p:tavLst>
                                        <p:tav tm="0">
                                          <p:val>
                                            <p:strVal val="#ppt_x"/>
                                          </p:val>
                                        </p:tav>
                                        <p:tav tm="100000">
                                          <p:val>
                                            <p:strVal val="#ppt_x"/>
                                          </p:val>
                                        </p:tav>
                                      </p:tavLst>
                                    </p:anim>
                                    <p:anim calcmode="lin" valueType="num">
                                      <p:cBhvr>
                                        <p:cTn id="6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026"/>
                                        </p:tgtEl>
                                        <p:attrNameLst>
                                          <p:attrName>style.visibility</p:attrName>
                                        </p:attrNameLst>
                                      </p:cBhvr>
                                      <p:to>
                                        <p:strVal val="visible"/>
                                      </p:to>
                                    </p:set>
                                    <p:animEffect transition="in" filter="fade">
                                      <p:cBhvr>
                                        <p:cTn id="67" dur="500"/>
                                        <p:tgtEl>
                                          <p:spTgt spid="1026"/>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2"/>
                                        </p:tgtEl>
                                        <p:attrNameLst>
                                          <p:attrName>style.visibility</p:attrName>
                                        </p:attrNameLst>
                                      </p:cBhvr>
                                      <p:to>
                                        <p:strVal val="visible"/>
                                      </p:to>
                                    </p:set>
                                    <p:animEffect transition="in" filter="fade">
                                      <p:cBhvr>
                                        <p:cTn id="70" dur="1000"/>
                                        <p:tgtEl>
                                          <p:spTgt spid="2"/>
                                        </p:tgtEl>
                                      </p:cBhvr>
                                    </p:animEffect>
                                    <p:anim calcmode="lin" valueType="num">
                                      <p:cBhvr>
                                        <p:cTn id="71" dur="1000" fill="hold"/>
                                        <p:tgtEl>
                                          <p:spTgt spid="2"/>
                                        </p:tgtEl>
                                        <p:attrNameLst>
                                          <p:attrName>ppt_x</p:attrName>
                                        </p:attrNameLst>
                                      </p:cBhvr>
                                      <p:tavLst>
                                        <p:tav tm="0">
                                          <p:val>
                                            <p:strVal val="#ppt_x"/>
                                          </p:val>
                                        </p:tav>
                                        <p:tav tm="100000">
                                          <p:val>
                                            <p:strVal val="#ppt_x"/>
                                          </p:val>
                                        </p:tav>
                                      </p:tavLst>
                                    </p:anim>
                                    <p:anim calcmode="lin" valueType="num">
                                      <p:cBhvr>
                                        <p:cTn id="7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animBg="1"/>
      <p:bldP spid="13" grpId="0" animBg="1"/>
      <p:bldP spid="14" grpId="0" animBg="1"/>
      <p:bldP spid="21"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408718" y="365125"/>
            <a:ext cx="3945082" cy="1325563"/>
          </a:xfrm>
        </p:spPr>
        <p:txBody>
          <a:bodyPr/>
          <a:lstStyle/>
          <a:p>
            <a:pPr algn="ctr"/>
            <a:r>
              <a:rPr lang="fr-FR" dirty="0"/>
              <a:t>Réponse :  4  (aucune) </a:t>
            </a:r>
          </a:p>
        </p:txBody>
      </p:sp>
      <p:pic>
        <p:nvPicPr>
          <p:cNvPr id="1028" name="Imag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272" y="228600"/>
            <a:ext cx="5377728" cy="6463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Image 3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2709" y="2890228"/>
            <a:ext cx="2076451" cy="1631497"/>
          </a:xfrm>
          <a:prstGeom prst="rect">
            <a:avLst/>
          </a:prstGeom>
          <a:noFill/>
          <a:extLst>
            <a:ext uri="{909E8E84-426E-40DD-AFC4-6F175D3DCCD1}">
              <a14:hiddenFill xmlns:a14="http://schemas.microsoft.com/office/drawing/2010/main">
                <a:solidFill>
                  <a:srgbClr val="FFFFFF"/>
                </a:solidFill>
              </a14:hiddenFill>
            </a:ext>
          </a:extLst>
        </p:spPr>
      </p:pic>
      <p:sp>
        <p:nvSpPr>
          <p:cNvPr id="5" name="Connecteur droit avec flèche 368"/>
          <p:cNvSpPr>
            <a:spLocks noChangeShapeType="1"/>
          </p:cNvSpPr>
          <p:nvPr/>
        </p:nvSpPr>
        <p:spPr bwMode="auto">
          <a:xfrm flipV="1">
            <a:off x="8449975" y="3221181"/>
            <a:ext cx="1196253" cy="446809"/>
          </a:xfrm>
          <a:prstGeom prst="straightConnector1">
            <a:avLst/>
          </a:prstGeom>
          <a:noFill/>
          <a:ln w="25400">
            <a:solidFill>
              <a:srgbClr val="FF0000"/>
            </a:solidFill>
            <a:round/>
            <a:headEnd type="stealth" w="med" len="me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Text Box 7"/>
          <p:cNvSpPr txBox="1">
            <a:spLocks noChangeArrowheads="1"/>
          </p:cNvSpPr>
          <p:nvPr/>
        </p:nvSpPr>
        <p:spPr bwMode="auto">
          <a:xfrm>
            <a:off x="7592725" y="3480480"/>
            <a:ext cx="857250" cy="3524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1" i="0" u="sng" strike="noStrike" cap="none" normalizeH="0" baseline="0" smtClean="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NON !</a:t>
            </a:r>
            <a:endParaRPr kumimoji="0" lang="fr-FR" sz="1800" b="0" i="0" u="none" strike="noStrike" cap="none" normalizeH="0" baseline="0" smtClean="0">
              <a:ln>
                <a:noFill/>
              </a:ln>
              <a:solidFill>
                <a:schemeClr val="tx1"/>
              </a:solidFill>
              <a:effectLst/>
              <a:latin typeface="Arial" panose="020B0604020202020204" pitchFamily="34" charset="0"/>
            </a:endParaRPr>
          </a:p>
        </p:txBody>
      </p:sp>
      <p:sp>
        <p:nvSpPr>
          <p:cNvPr id="7" name="Rectangle 8"/>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0" name="Organigramme : Connecteur 360"/>
          <p:cNvSpPr>
            <a:spLocks noChangeArrowheads="1"/>
          </p:cNvSpPr>
          <p:nvPr/>
        </p:nvSpPr>
        <p:spPr bwMode="auto">
          <a:xfrm>
            <a:off x="9646228" y="2980345"/>
            <a:ext cx="504825" cy="381000"/>
          </a:xfrm>
          <a:prstGeom prst="flowChartConnector">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fr-FR"/>
          </a:p>
        </p:txBody>
      </p:sp>
      <p:sp>
        <p:nvSpPr>
          <p:cNvPr id="11" name="Rectangle 10"/>
          <p:cNvSpPr/>
          <p:nvPr/>
        </p:nvSpPr>
        <p:spPr>
          <a:xfrm>
            <a:off x="7295833" y="5536599"/>
            <a:ext cx="3979487" cy="369332"/>
          </a:xfrm>
          <a:prstGeom prst="rect">
            <a:avLst/>
          </a:prstGeom>
        </p:spPr>
        <p:txBody>
          <a:bodyPr wrap="none">
            <a:spAutoFit/>
          </a:bodyPr>
          <a:lstStyle/>
          <a:p>
            <a:r>
              <a:rPr lang="fr-FR"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Notez votre glycémie dans votre carnet.</a:t>
            </a:r>
            <a:endParaRPr lang="fr-FR" dirty="0"/>
          </a:p>
        </p:txBody>
      </p:sp>
    </p:spTree>
    <p:extLst>
      <p:ext uri="{BB962C8B-B14F-4D97-AF65-F5344CB8AC3E}">
        <p14:creationId xmlns:p14="http://schemas.microsoft.com/office/powerpoint/2010/main" val="23559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9"/>
                                        </p:tgtEl>
                                        <p:attrNameLst>
                                          <p:attrName>style.visibility</p:attrName>
                                        </p:attrNameLst>
                                      </p:cBhvr>
                                      <p:to>
                                        <p:strVal val="visible"/>
                                      </p:to>
                                    </p:set>
                                    <p:animEffect transition="in" filter="fade">
                                      <p:cBhvr>
                                        <p:cTn id="12" dur="500"/>
                                        <p:tgtEl>
                                          <p:spTgt spid="102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Réponse : 2 et 4</a:t>
            </a:r>
            <a:endParaRPr lang="fr-FR" dirty="0"/>
          </a:p>
        </p:txBody>
      </p:sp>
      <p:pic>
        <p:nvPicPr>
          <p:cNvPr id="4099" name="Imag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132" y="1690688"/>
            <a:ext cx="3769736" cy="5143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570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mage 18"/>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5611" b="7537"/>
          <a:stretch/>
        </p:blipFill>
        <p:spPr bwMode="auto">
          <a:xfrm rot="10800000">
            <a:off x="620922" y="-2"/>
            <a:ext cx="6875058" cy="6858001"/>
          </a:xfrm>
          <a:prstGeom prst="rect">
            <a:avLst/>
          </a:prstGeom>
          <a:noFill/>
          <a:ln w="222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7811910" y="925689"/>
            <a:ext cx="4131891" cy="5189113"/>
          </a:xfrm>
          <a:prstGeom prst="rect">
            <a:avLst/>
          </a:prstGeom>
        </p:spPr>
        <p:txBody>
          <a:bodyPr wrap="square">
            <a:spAutoFit/>
          </a:bodyPr>
          <a:lstStyle/>
          <a:p>
            <a:pPr marL="457200" algn="ctr">
              <a:lnSpc>
                <a:spcPct val="115000"/>
              </a:lnSpc>
              <a:spcAft>
                <a:spcPts val="0"/>
              </a:spcAft>
              <a:tabLst>
                <a:tab pos="2250440" algn="l"/>
              </a:tabLst>
            </a:pPr>
            <a:r>
              <a:rPr lang="fr-FR" b="1" u="sng" dirty="0">
                <a:ea typeface="Calibri" panose="020F0502020204030204" pitchFamily="34" charset="0"/>
                <a:cs typeface="Times New Roman" panose="02020603050405020304" pitchFamily="18" charset="0"/>
              </a:rPr>
              <a:t>Quelques remarques :</a:t>
            </a:r>
            <a:endParaRPr lang="fr-FR" sz="1400" dirty="0">
              <a:ea typeface="Calibri" panose="020F0502020204030204" pitchFamily="34" charset="0"/>
              <a:cs typeface="Times New Roman" panose="02020603050405020304" pitchFamily="18" charset="0"/>
            </a:endParaRPr>
          </a:p>
          <a:p>
            <a:pPr marL="457200" algn="ctr">
              <a:lnSpc>
                <a:spcPct val="115000"/>
              </a:lnSpc>
              <a:spcAft>
                <a:spcPts val="0"/>
              </a:spcAft>
              <a:tabLst>
                <a:tab pos="2250440" algn="l"/>
              </a:tabLst>
            </a:pPr>
            <a:r>
              <a:rPr lang="fr-FR" b="1" dirty="0">
                <a:ea typeface="Calibri" panose="020F0502020204030204" pitchFamily="34" charset="0"/>
                <a:cs typeface="Times New Roman" panose="02020603050405020304" pitchFamily="18" charset="0"/>
              </a:rPr>
              <a:t> </a:t>
            </a:r>
            <a:endParaRPr lang="fr-FR" sz="1400" dirty="0">
              <a:ea typeface="Calibri" panose="020F0502020204030204" pitchFamily="34" charset="0"/>
              <a:cs typeface="Times New Roman" panose="02020603050405020304" pitchFamily="18" charset="0"/>
            </a:endParaRPr>
          </a:p>
          <a:p>
            <a:pPr marL="457200">
              <a:lnSpc>
                <a:spcPct val="115000"/>
              </a:lnSpc>
              <a:spcAft>
                <a:spcPts val="0"/>
              </a:spcAft>
              <a:tabLst>
                <a:tab pos="2250440" algn="l"/>
              </a:tabLst>
            </a:pPr>
            <a:r>
              <a:rPr lang="fr-FR" b="1" dirty="0">
                <a:solidFill>
                  <a:srgbClr val="FF0000"/>
                </a:solidFill>
                <a:ea typeface="Calibri" panose="020F0502020204030204" pitchFamily="34" charset="0"/>
                <a:cs typeface="Times New Roman" panose="02020603050405020304" pitchFamily="18" charset="0"/>
              </a:rPr>
              <a:t>1/ Attention : </a:t>
            </a:r>
            <a:r>
              <a:rPr lang="fr-FR" b="1" dirty="0" err="1">
                <a:solidFill>
                  <a:srgbClr val="FF0000"/>
                </a:solidFill>
                <a:ea typeface="Calibri" panose="020F0502020204030204" pitchFamily="34" charset="0"/>
                <a:cs typeface="Times New Roman" panose="02020603050405020304" pitchFamily="18" charset="0"/>
              </a:rPr>
              <a:t>resucrage</a:t>
            </a:r>
            <a:r>
              <a:rPr lang="fr-FR" b="1" dirty="0">
                <a:solidFill>
                  <a:srgbClr val="FF0000"/>
                </a:solidFill>
                <a:ea typeface="Calibri" panose="020F0502020204030204" pitchFamily="34" charset="0"/>
                <a:cs typeface="Times New Roman" panose="02020603050405020304" pitchFamily="18" charset="0"/>
              </a:rPr>
              <a:t> déconseillé avec une viennoiserie ou du chocolat</a:t>
            </a:r>
            <a:endParaRPr lang="fr-FR" sz="1400" dirty="0">
              <a:ea typeface="Calibri" panose="020F0502020204030204" pitchFamily="34" charset="0"/>
              <a:cs typeface="Times New Roman" panose="02020603050405020304" pitchFamily="18" charset="0"/>
            </a:endParaRPr>
          </a:p>
          <a:p>
            <a:pPr marL="457200">
              <a:lnSpc>
                <a:spcPct val="115000"/>
              </a:lnSpc>
              <a:spcAft>
                <a:spcPts val="0"/>
              </a:spcAft>
              <a:tabLst>
                <a:tab pos="2250440" algn="l"/>
              </a:tabLst>
            </a:pPr>
            <a:r>
              <a:rPr lang="fr-FR" b="1" dirty="0">
                <a:solidFill>
                  <a:srgbClr val="FF0000"/>
                </a:solidFill>
                <a:ea typeface="Calibri" panose="020F0502020204030204" pitchFamily="34" charset="0"/>
                <a:cs typeface="Times New Roman" panose="02020603050405020304" pitchFamily="18" charset="0"/>
              </a:rPr>
              <a:t>2/ Tout diabétique doit avoir en permanence sur lui l’équivalent de 2 </a:t>
            </a:r>
            <a:r>
              <a:rPr lang="fr-FR" b="1" dirty="0" err="1">
                <a:solidFill>
                  <a:srgbClr val="FF0000"/>
                </a:solidFill>
                <a:ea typeface="Calibri" panose="020F0502020204030204" pitchFamily="34" charset="0"/>
                <a:cs typeface="Times New Roman" panose="02020603050405020304" pitchFamily="18" charset="0"/>
              </a:rPr>
              <a:t>resucrages</a:t>
            </a:r>
            <a:endParaRPr lang="fr-FR" sz="1400" dirty="0">
              <a:ea typeface="Calibri" panose="020F0502020204030204" pitchFamily="34" charset="0"/>
              <a:cs typeface="Times New Roman" panose="02020603050405020304" pitchFamily="18" charset="0"/>
            </a:endParaRPr>
          </a:p>
          <a:p>
            <a:pPr marL="457200">
              <a:lnSpc>
                <a:spcPct val="115000"/>
              </a:lnSpc>
              <a:spcAft>
                <a:spcPts val="0"/>
              </a:spcAft>
              <a:tabLst>
                <a:tab pos="2250440" algn="l"/>
              </a:tabLst>
            </a:pPr>
            <a:r>
              <a:rPr lang="fr-FR" b="1" dirty="0">
                <a:solidFill>
                  <a:srgbClr val="FF0000"/>
                </a:solidFill>
                <a:ea typeface="Calibri" panose="020F0502020204030204" pitchFamily="34" charset="0"/>
                <a:cs typeface="Times New Roman" panose="02020603050405020304" pitchFamily="18" charset="0"/>
              </a:rPr>
              <a:t>3/ Si le repas est prévu plus de 2 heures après la survenue de l’hypoglycémie, il est souhaitable de prendre une collation. </a:t>
            </a:r>
            <a:endParaRPr lang="fr-FR" sz="1400" dirty="0">
              <a:ea typeface="Calibri" panose="020F0502020204030204" pitchFamily="34" charset="0"/>
              <a:cs typeface="Times New Roman" panose="02020603050405020304" pitchFamily="18" charset="0"/>
            </a:endParaRPr>
          </a:p>
          <a:p>
            <a:pPr marL="457200">
              <a:lnSpc>
                <a:spcPct val="115000"/>
              </a:lnSpc>
              <a:spcAft>
                <a:spcPts val="1000"/>
              </a:spcAft>
              <a:tabLst>
                <a:tab pos="2250440" algn="l"/>
              </a:tabLst>
            </a:pPr>
            <a:r>
              <a:rPr lang="fr-FR" b="1" dirty="0">
                <a:solidFill>
                  <a:srgbClr val="FF0000"/>
                </a:solidFill>
                <a:ea typeface="Calibri" panose="020F0502020204030204" pitchFamily="34" charset="0"/>
                <a:cs typeface="Times New Roman" panose="02020603050405020304" pitchFamily="18" charset="0"/>
              </a:rPr>
              <a:t>4/ </a:t>
            </a:r>
            <a:r>
              <a:rPr lang="fr-FR" b="1" i="1" u="sng" dirty="0">
                <a:solidFill>
                  <a:srgbClr val="FF0000"/>
                </a:solidFill>
                <a:ea typeface="Calibri" panose="020F0502020204030204" pitchFamily="34" charset="0"/>
                <a:cs typeface="Times New Roman" panose="02020603050405020304" pitchFamily="18" charset="0"/>
              </a:rPr>
              <a:t>Si l’hypoglycémie est franche avec malaise important voire début de coma, injectez ou faîtes-vous injecter du glucagon en sous-cutané</a:t>
            </a:r>
            <a:r>
              <a:rPr lang="fr-FR" b="1" i="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7235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aux brut de prévalence du diabète traité pharmacologiquemen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5788" y="371518"/>
            <a:ext cx="5772912" cy="29565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volution de l'incidence des hospitaltions pour complications liées au diabète en France entre 2010 et 20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2327" y="3530625"/>
            <a:ext cx="5101648" cy="2556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324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Imag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213869"/>
            <a:ext cx="4717832" cy="6412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p:cNvSpPr txBox="1"/>
          <p:nvPr/>
        </p:nvSpPr>
        <p:spPr>
          <a:xfrm>
            <a:off x="6513689" y="1286933"/>
            <a:ext cx="4944533" cy="1077218"/>
          </a:xfrm>
          <a:prstGeom prst="rect">
            <a:avLst/>
          </a:prstGeom>
          <a:noFill/>
        </p:spPr>
        <p:txBody>
          <a:bodyPr wrap="square" rtlCol="0">
            <a:spAutoFit/>
          </a:bodyPr>
          <a:lstStyle/>
          <a:p>
            <a:pPr algn="ctr"/>
            <a:r>
              <a:rPr lang="fr-FR" sz="3200" dirty="0" smtClean="0"/>
              <a:t>Un focus rapide sur l’hyperglycémie</a:t>
            </a:r>
            <a:endParaRPr lang="fr-FR" sz="3200" dirty="0"/>
          </a:p>
        </p:txBody>
      </p:sp>
      <p:sp>
        <p:nvSpPr>
          <p:cNvPr id="5" name="Rectangle 4"/>
          <p:cNvSpPr/>
          <p:nvPr/>
        </p:nvSpPr>
        <p:spPr>
          <a:xfrm>
            <a:off x="5493744" y="3682170"/>
            <a:ext cx="6096000" cy="1685077"/>
          </a:xfrm>
          <a:prstGeom prst="rect">
            <a:avLst/>
          </a:prstGeom>
        </p:spPr>
        <p:txBody>
          <a:bodyPr>
            <a:spAutoFit/>
          </a:bodyPr>
          <a:lstStyle/>
          <a:p>
            <a:pPr marL="457200" algn="ctr">
              <a:lnSpc>
                <a:spcPct val="115000"/>
              </a:lnSpc>
              <a:spcAft>
                <a:spcPts val="0"/>
              </a:spcAft>
              <a:tabLst>
                <a:tab pos="2250440" algn="l"/>
              </a:tabLst>
            </a:pPr>
            <a:r>
              <a:rPr lang="fr-FR" dirty="0" smtClean="0">
                <a:solidFill>
                  <a:srgbClr val="FF0000"/>
                </a:solidFill>
                <a:ea typeface="Calibri" panose="020F0502020204030204" pitchFamily="34" charset="0"/>
                <a:cs typeface="Times New Roman" panose="02020603050405020304" pitchFamily="18" charset="0"/>
              </a:rPr>
              <a:t>Il faut essayer </a:t>
            </a:r>
            <a:r>
              <a:rPr lang="fr-FR" dirty="0">
                <a:solidFill>
                  <a:srgbClr val="FF0000"/>
                </a:solidFill>
                <a:ea typeface="Calibri" panose="020F0502020204030204" pitchFamily="34" charset="0"/>
                <a:cs typeface="Times New Roman" panose="02020603050405020304" pitchFamily="18" charset="0"/>
              </a:rPr>
              <a:t>de comprendre la cause de ces hyperglycémies </a:t>
            </a:r>
            <a:endParaRPr lang="fr-FR" sz="1400" dirty="0">
              <a:ea typeface="Calibri" panose="020F0502020204030204" pitchFamily="34" charset="0"/>
              <a:cs typeface="Times New Roman" panose="02020603050405020304" pitchFamily="18" charset="0"/>
            </a:endParaRPr>
          </a:p>
          <a:p>
            <a:pPr marL="457200" algn="ctr">
              <a:lnSpc>
                <a:spcPct val="115000"/>
              </a:lnSpc>
              <a:spcAft>
                <a:spcPts val="1000"/>
              </a:spcAft>
              <a:tabLst>
                <a:tab pos="2250440" algn="l"/>
              </a:tabLst>
            </a:pPr>
            <a:r>
              <a:rPr lang="fr-FR" dirty="0" smtClean="0">
                <a:solidFill>
                  <a:srgbClr val="FF0000"/>
                </a:solidFill>
                <a:ea typeface="Calibri" panose="020F0502020204030204" pitchFamily="34" charset="0"/>
                <a:cs typeface="Times New Roman" panose="02020603050405020304" pitchFamily="18" charset="0"/>
              </a:rPr>
              <a:t>Le patient doit les noter </a:t>
            </a:r>
            <a:r>
              <a:rPr lang="fr-FR" dirty="0">
                <a:solidFill>
                  <a:srgbClr val="FF0000"/>
                </a:solidFill>
                <a:ea typeface="Calibri" panose="020F0502020204030204" pitchFamily="34" charset="0"/>
                <a:cs typeface="Times New Roman" panose="02020603050405020304" pitchFamily="18" charset="0"/>
              </a:rPr>
              <a:t>dans </a:t>
            </a:r>
            <a:r>
              <a:rPr lang="fr-FR" dirty="0" smtClean="0">
                <a:solidFill>
                  <a:srgbClr val="FF0000"/>
                </a:solidFill>
                <a:ea typeface="Calibri" panose="020F0502020204030204" pitchFamily="34" charset="0"/>
                <a:cs typeface="Times New Roman" panose="02020603050405020304" pitchFamily="18" charset="0"/>
              </a:rPr>
              <a:t>son carnet </a:t>
            </a:r>
            <a:r>
              <a:rPr lang="fr-FR" dirty="0">
                <a:solidFill>
                  <a:srgbClr val="FF0000"/>
                </a:solidFill>
                <a:ea typeface="Calibri" panose="020F0502020204030204" pitchFamily="34" charset="0"/>
                <a:cs typeface="Times New Roman" panose="02020603050405020304" pitchFamily="18" charset="0"/>
              </a:rPr>
              <a:t>d’</a:t>
            </a:r>
            <a:r>
              <a:rPr lang="fr-FR" dirty="0" err="1">
                <a:solidFill>
                  <a:srgbClr val="FF0000"/>
                </a:solidFill>
                <a:ea typeface="Calibri" panose="020F0502020204030204" pitchFamily="34" charset="0"/>
                <a:cs typeface="Times New Roman" panose="02020603050405020304" pitchFamily="18" charset="0"/>
              </a:rPr>
              <a:t>autosurveillance</a:t>
            </a:r>
            <a:r>
              <a:rPr lang="fr-FR" dirty="0">
                <a:solidFill>
                  <a:srgbClr val="FF0000"/>
                </a:solidFill>
                <a:ea typeface="Calibri" panose="020F0502020204030204" pitchFamily="34" charset="0"/>
                <a:cs typeface="Times New Roman" panose="02020603050405020304" pitchFamily="18" charset="0"/>
              </a:rPr>
              <a:t> glycémique </a:t>
            </a:r>
            <a:r>
              <a:rPr lang="fr-FR" dirty="0" smtClean="0">
                <a:solidFill>
                  <a:srgbClr val="FF0000"/>
                </a:solidFill>
                <a:ea typeface="Calibri" panose="020F0502020204030204" pitchFamily="34" charset="0"/>
                <a:cs typeface="Times New Roman" panose="02020603050405020304" pitchFamily="18" charset="0"/>
              </a:rPr>
              <a:t>ainsi que les </a:t>
            </a:r>
            <a:r>
              <a:rPr lang="fr-FR" dirty="0">
                <a:solidFill>
                  <a:srgbClr val="FF0000"/>
                </a:solidFill>
                <a:ea typeface="Calibri" panose="020F0502020204030204" pitchFamily="34" charset="0"/>
                <a:cs typeface="Times New Roman" panose="02020603050405020304" pitchFamily="18" charset="0"/>
              </a:rPr>
              <a:t>causes probables à l’origine de celles-ci</a:t>
            </a:r>
            <a:endParaRPr lang="fr-FR" sz="1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1114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Lutte contre les FRCV</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456645351"/>
              </p:ext>
            </p:extLst>
          </p:nvPr>
        </p:nvGraphicFramePr>
        <p:xfrm>
          <a:off x="1733107" y="2030821"/>
          <a:ext cx="9620694" cy="4411456"/>
        </p:xfrm>
        <a:graphic>
          <a:graphicData uri="http://schemas.openxmlformats.org/drawingml/2006/table">
            <a:tbl>
              <a:tblPr firstRow="1" firstCol="1" bandRow="1" bandCol="1">
                <a:tableStyleId>{5C22544A-7EE6-4342-B048-85BDC9FD1C3A}</a:tableStyleId>
              </a:tblPr>
              <a:tblGrid>
                <a:gridCol w="4233686"/>
                <a:gridCol w="553360"/>
                <a:gridCol w="553360"/>
                <a:gridCol w="553360"/>
                <a:gridCol w="553360"/>
                <a:gridCol w="553360"/>
                <a:gridCol w="553360"/>
                <a:gridCol w="553360"/>
                <a:gridCol w="688302"/>
                <a:gridCol w="825186"/>
              </a:tblGrid>
              <a:tr h="2582656">
                <a:tc>
                  <a:txBody>
                    <a:bodyPr/>
                    <a:lstStyle/>
                    <a:p>
                      <a:pPr algn="l">
                        <a:spcAft>
                          <a:spcPts val="0"/>
                        </a:spcAft>
                      </a:pPr>
                      <a:r>
                        <a:rPr lang="fr-FR" sz="1400" dirty="0">
                          <a:effectLst/>
                        </a:rPr>
                        <a:t> </a:t>
                      </a:r>
                      <a:endParaRPr lang="fr-FR"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71755" marR="71755">
                        <a:lnSpc>
                          <a:spcPct val="115000"/>
                        </a:lnSpc>
                        <a:spcAft>
                          <a:spcPts val="0"/>
                        </a:spcAft>
                      </a:pPr>
                      <a:r>
                        <a:rPr lang="fr-FR" sz="1200">
                          <a:effectLst/>
                        </a:rPr>
                        <a:t>Tabac</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marL="71755" marR="71755" algn="l">
                        <a:spcAft>
                          <a:spcPts val="0"/>
                        </a:spcAft>
                      </a:pPr>
                      <a:r>
                        <a:rPr lang="fr-FR" sz="1200">
                          <a:effectLst/>
                        </a:rPr>
                        <a:t>Hypercholestérolémie</a:t>
                      </a:r>
                      <a:endParaRPr lang="fr-FR" sz="1100">
                        <a:effectLst/>
                        <a:latin typeface="Times New Roman" panose="02020603050405020304" pitchFamily="18" charset="0"/>
                        <a:ea typeface="Times New Roman" panose="02020603050405020304" pitchFamily="18" charset="0"/>
                      </a:endParaRPr>
                    </a:p>
                  </a:txBody>
                  <a:tcPr marL="68580" marR="68580" marT="0" marB="0" vert="vert270" anchor="ctr"/>
                </a:tc>
                <a:tc>
                  <a:txBody>
                    <a:bodyPr/>
                    <a:lstStyle/>
                    <a:p>
                      <a:pPr marL="71755" marR="71755" algn="l">
                        <a:spcAft>
                          <a:spcPts val="0"/>
                        </a:spcAft>
                      </a:pPr>
                      <a:r>
                        <a:rPr lang="fr-FR" sz="1200">
                          <a:effectLst/>
                        </a:rPr>
                        <a:t>Diabète</a:t>
                      </a:r>
                      <a:endParaRPr lang="fr-FR" sz="1100">
                        <a:effectLst/>
                        <a:latin typeface="Times New Roman" panose="02020603050405020304" pitchFamily="18" charset="0"/>
                        <a:ea typeface="Times New Roman" panose="02020603050405020304" pitchFamily="18" charset="0"/>
                      </a:endParaRPr>
                    </a:p>
                  </a:txBody>
                  <a:tcPr marL="68580" marR="68580" marT="0" marB="0" vert="vert270" anchor="ctr"/>
                </a:tc>
                <a:tc>
                  <a:txBody>
                    <a:bodyPr/>
                    <a:lstStyle/>
                    <a:p>
                      <a:pPr marL="71755" marR="71755" algn="l">
                        <a:spcAft>
                          <a:spcPts val="0"/>
                        </a:spcAft>
                      </a:pPr>
                      <a:r>
                        <a:rPr lang="fr-FR" sz="1400">
                          <a:effectLst/>
                        </a:rPr>
                        <a:t>HTA</a:t>
                      </a:r>
                      <a:endParaRPr lang="fr-FR" sz="1100">
                        <a:effectLst/>
                        <a:latin typeface="Times New Roman" panose="02020603050405020304" pitchFamily="18" charset="0"/>
                        <a:ea typeface="Times New Roman" panose="02020603050405020304" pitchFamily="18" charset="0"/>
                      </a:endParaRPr>
                    </a:p>
                  </a:txBody>
                  <a:tcPr marL="68580" marR="68580" marT="0" marB="0" vert="vert270" anchor="ctr"/>
                </a:tc>
                <a:tc>
                  <a:txBody>
                    <a:bodyPr/>
                    <a:lstStyle/>
                    <a:p>
                      <a:pPr marL="71755" marR="71755" algn="l">
                        <a:spcAft>
                          <a:spcPts val="0"/>
                        </a:spcAft>
                      </a:pPr>
                      <a:r>
                        <a:rPr lang="fr-FR" sz="1200">
                          <a:effectLst/>
                        </a:rPr>
                        <a:t>Obésité/surpoids</a:t>
                      </a:r>
                      <a:endParaRPr lang="fr-FR" sz="1100">
                        <a:effectLst/>
                        <a:latin typeface="Times New Roman" panose="02020603050405020304" pitchFamily="18" charset="0"/>
                        <a:ea typeface="Times New Roman" panose="02020603050405020304" pitchFamily="18" charset="0"/>
                      </a:endParaRPr>
                    </a:p>
                  </a:txBody>
                  <a:tcPr marL="68580" marR="68580" marT="0" marB="0" vert="vert270" anchor="ctr"/>
                </a:tc>
                <a:tc>
                  <a:txBody>
                    <a:bodyPr/>
                    <a:lstStyle/>
                    <a:p>
                      <a:pPr marL="71755" marR="71755" algn="l">
                        <a:spcAft>
                          <a:spcPts val="0"/>
                        </a:spcAft>
                      </a:pPr>
                      <a:r>
                        <a:rPr lang="fr-FR" sz="1200">
                          <a:effectLst/>
                        </a:rPr>
                        <a:t>Sédentarité</a:t>
                      </a:r>
                      <a:endParaRPr lang="fr-FR" sz="1100">
                        <a:effectLst/>
                        <a:latin typeface="Times New Roman" panose="02020603050405020304" pitchFamily="18" charset="0"/>
                        <a:ea typeface="Times New Roman" panose="02020603050405020304" pitchFamily="18" charset="0"/>
                      </a:endParaRPr>
                    </a:p>
                  </a:txBody>
                  <a:tcPr marL="68580" marR="68580" marT="0" marB="0" vert="vert270" anchor="ctr"/>
                </a:tc>
                <a:tc>
                  <a:txBody>
                    <a:bodyPr/>
                    <a:lstStyle/>
                    <a:p>
                      <a:pPr marL="71755" marR="71755" algn="l">
                        <a:spcAft>
                          <a:spcPts val="0"/>
                        </a:spcAft>
                      </a:pPr>
                      <a:r>
                        <a:rPr lang="fr-FR" sz="1200">
                          <a:effectLst/>
                        </a:rPr>
                        <a:t>Stress psychosocial</a:t>
                      </a:r>
                      <a:endParaRPr lang="fr-FR" sz="1100">
                        <a:effectLst/>
                        <a:latin typeface="Times New Roman" panose="02020603050405020304" pitchFamily="18" charset="0"/>
                        <a:ea typeface="Times New Roman" panose="02020603050405020304" pitchFamily="18" charset="0"/>
                      </a:endParaRPr>
                    </a:p>
                  </a:txBody>
                  <a:tcPr marL="68580" marR="68580" marT="0" marB="0" vert="vert270" anchor="ctr"/>
                </a:tc>
                <a:tc>
                  <a:txBody>
                    <a:bodyPr/>
                    <a:lstStyle/>
                    <a:p>
                      <a:pPr marL="71755" marR="71755" algn="l">
                        <a:spcAft>
                          <a:spcPts val="0"/>
                        </a:spcAft>
                      </a:pPr>
                      <a:r>
                        <a:rPr lang="fr-FR" sz="1200">
                          <a:effectLst/>
                        </a:rPr>
                        <a:t>Mauvaise alimentation </a:t>
                      </a:r>
                      <a:endParaRPr lang="fr-FR" sz="1100">
                        <a:effectLst/>
                        <a:latin typeface="Times New Roman" panose="02020603050405020304" pitchFamily="18" charset="0"/>
                        <a:ea typeface="Times New Roman" panose="02020603050405020304" pitchFamily="18" charset="0"/>
                      </a:endParaRPr>
                    </a:p>
                  </a:txBody>
                  <a:tcPr marL="68580" marR="68580" marT="0" marB="0" vert="vert270" anchor="ctr"/>
                </a:tc>
                <a:tc>
                  <a:txBody>
                    <a:bodyPr/>
                    <a:lstStyle/>
                    <a:p>
                      <a:pPr marL="71755" marR="71755" algn="l">
                        <a:spcAft>
                          <a:spcPts val="0"/>
                        </a:spcAft>
                      </a:pPr>
                      <a:r>
                        <a:rPr lang="fr-FR" sz="1200">
                          <a:effectLst/>
                        </a:rPr>
                        <a:t>Consommation excessive d’alcool</a:t>
                      </a:r>
                      <a:endParaRPr lang="fr-FR" sz="1100">
                        <a:effectLst/>
                        <a:latin typeface="Times New Roman" panose="02020603050405020304" pitchFamily="18" charset="0"/>
                        <a:ea typeface="Times New Roman" panose="02020603050405020304" pitchFamily="18" charset="0"/>
                      </a:endParaRPr>
                    </a:p>
                  </a:txBody>
                  <a:tcPr marL="68580" marR="68580" marT="0" marB="0" vert="vert270" anchor="ctr"/>
                </a:tc>
              </a:tr>
              <a:tr h="356667">
                <a:tc>
                  <a:txBody>
                    <a:bodyPr/>
                    <a:lstStyle/>
                    <a:p>
                      <a:pPr algn="l">
                        <a:spcAft>
                          <a:spcPts val="0"/>
                        </a:spcAft>
                      </a:pPr>
                      <a:r>
                        <a:rPr lang="fr-FR" sz="2400" dirty="0">
                          <a:effectLst/>
                        </a:rPr>
                        <a:t>Activité physique régulière         </a:t>
                      </a:r>
                      <a:endParaRPr lang="fr-FR"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r-FR" sz="2400">
                          <a:effectLst/>
                        </a:rPr>
                        <a:t>X</a:t>
                      </a:r>
                      <a:endParaRPr lang="fr-FR"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fr-FR" sz="2400">
                          <a:effectLst/>
                        </a:rPr>
                        <a:t>X</a:t>
                      </a:r>
                      <a:endParaRPr lang="fr-FR"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fr-FR" sz="2400">
                          <a:effectLst/>
                        </a:rPr>
                        <a:t>X</a:t>
                      </a:r>
                      <a:endParaRPr lang="fr-FR"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fr-FR" sz="2400">
                          <a:effectLst/>
                        </a:rPr>
                        <a:t>X</a:t>
                      </a:r>
                      <a:endParaRPr lang="fr-FR"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fr-FR" sz="2400">
                          <a:effectLst/>
                        </a:rPr>
                        <a:t>X</a:t>
                      </a:r>
                      <a:endParaRPr lang="fr-FR"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fr-FR" sz="2400">
                          <a:effectLst/>
                        </a:rPr>
                        <a:t>X</a:t>
                      </a:r>
                      <a:endParaRPr lang="fr-FR"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fr-FR" sz="2400">
                          <a:effectLst/>
                        </a:rPr>
                        <a:t>X</a:t>
                      </a:r>
                      <a:endParaRPr lang="fr-FR"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fr-FR" sz="2400">
                          <a:effectLst/>
                        </a:rPr>
                        <a:t>X</a:t>
                      </a:r>
                      <a:endParaRPr lang="fr-FR"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fr-FR" sz="2400">
                          <a:effectLst/>
                        </a:rPr>
                        <a:t>X</a:t>
                      </a:r>
                      <a:endParaRPr lang="fr-FR" sz="2400">
                        <a:effectLst/>
                        <a:latin typeface="Times New Roman" panose="02020603050405020304" pitchFamily="18" charset="0"/>
                        <a:ea typeface="Times New Roman" panose="02020603050405020304" pitchFamily="18" charset="0"/>
                      </a:endParaRPr>
                    </a:p>
                  </a:txBody>
                  <a:tcPr marL="68580" marR="68580" marT="0" marB="0" anchor="ctr"/>
                </a:tc>
              </a:tr>
              <a:tr h="356667">
                <a:tc>
                  <a:txBody>
                    <a:bodyPr/>
                    <a:lstStyle/>
                    <a:p>
                      <a:pPr algn="l">
                        <a:spcAft>
                          <a:spcPts val="0"/>
                        </a:spcAft>
                      </a:pPr>
                      <a:r>
                        <a:rPr lang="fr-FR" sz="2400" dirty="0">
                          <a:effectLst/>
                        </a:rPr>
                        <a:t>Arrêt de la consommation       </a:t>
                      </a:r>
                      <a:endParaRPr lang="fr-FR"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r-FR" sz="2400">
                          <a:effectLst/>
                        </a:rPr>
                        <a:t>X</a:t>
                      </a:r>
                      <a:endParaRPr lang="fr-FR"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fr-FR" sz="2400">
                          <a:effectLst/>
                        </a:rPr>
                        <a:t> </a:t>
                      </a:r>
                      <a:endParaRPr lang="fr-FR"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fr-FR" sz="2400">
                          <a:effectLst/>
                        </a:rPr>
                        <a:t> </a:t>
                      </a:r>
                      <a:endParaRPr lang="fr-FR"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fr-FR" sz="2400">
                          <a:effectLst/>
                        </a:rPr>
                        <a:t> </a:t>
                      </a:r>
                      <a:endParaRPr lang="fr-FR"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fr-FR" sz="2400">
                          <a:effectLst/>
                        </a:rPr>
                        <a:t> </a:t>
                      </a:r>
                      <a:endParaRPr lang="fr-FR"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fr-FR" sz="2400">
                          <a:effectLst/>
                        </a:rPr>
                        <a:t> </a:t>
                      </a:r>
                      <a:endParaRPr lang="fr-FR"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fr-FR" sz="2400">
                          <a:effectLst/>
                        </a:rPr>
                        <a:t> </a:t>
                      </a:r>
                      <a:endParaRPr lang="fr-FR"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fr-FR" sz="2400">
                          <a:effectLst/>
                        </a:rPr>
                        <a:t> </a:t>
                      </a:r>
                      <a:endParaRPr lang="fr-FR"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fr-FR" sz="2400">
                          <a:effectLst/>
                        </a:rPr>
                        <a:t>X</a:t>
                      </a:r>
                      <a:endParaRPr lang="fr-FR" sz="2400">
                        <a:effectLst/>
                        <a:latin typeface="Times New Roman" panose="02020603050405020304" pitchFamily="18" charset="0"/>
                        <a:ea typeface="Times New Roman" panose="02020603050405020304" pitchFamily="18" charset="0"/>
                      </a:endParaRPr>
                    </a:p>
                  </a:txBody>
                  <a:tcPr marL="68580" marR="68580" marT="0" marB="0" anchor="ctr"/>
                </a:tc>
              </a:tr>
              <a:tr h="356667">
                <a:tc>
                  <a:txBody>
                    <a:bodyPr/>
                    <a:lstStyle/>
                    <a:p>
                      <a:pPr algn="l">
                        <a:spcAft>
                          <a:spcPts val="0"/>
                        </a:spcAft>
                      </a:pPr>
                      <a:r>
                        <a:rPr lang="fr-FR" sz="2400" dirty="0">
                          <a:effectLst/>
                        </a:rPr>
                        <a:t>Optimisation de l’alimentation </a:t>
                      </a:r>
                      <a:endParaRPr lang="fr-FR"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r-FR" sz="2400" dirty="0">
                          <a:effectLst/>
                        </a:rPr>
                        <a:t> </a:t>
                      </a:r>
                      <a:endParaRPr lang="fr-FR"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fr-FR" sz="2400">
                          <a:effectLst/>
                        </a:rPr>
                        <a:t>X</a:t>
                      </a:r>
                      <a:endParaRPr lang="fr-FR"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fr-FR" sz="2400">
                          <a:effectLst/>
                        </a:rPr>
                        <a:t>X</a:t>
                      </a:r>
                      <a:endParaRPr lang="fr-FR"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fr-FR" sz="2400">
                          <a:effectLst/>
                        </a:rPr>
                        <a:t>X</a:t>
                      </a:r>
                      <a:endParaRPr lang="fr-FR"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fr-FR" sz="2400">
                          <a:effectLst/>
                        </a:rPr>
                        <a:t>X</a:t>
                      </a:r>
                      <a:endParaRPr lang="fr-FR"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fr-FR" sz="2400">
                          <a:effectLst/>
                        </a:rPr>
                        <a:t> </a:t>
                      </a:r>
                      <a:endParaRPr lang="fr-FR"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fr-FR" sz="2400">
                          <a:effectLst/>
                        </a:rPr>
                        <a:t> </a:t>
                      </a:r>
                      <a:endParaRPr lang="fr-FR"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fr-FR" sz="2400">
                          <a:effectLst/>
                        </a:rPr>
                        <a:t>X</a:t>
                      </a:r>
                      <a:endParaRPr lang="fr-FR"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fr-FR" sz="2400">
                          <a:effectLst/>
                        </a:rPr>
                        <a:t> </a:t>
                      </a:r>
                      <a:endParaRPr lang="fr-FR" sz="2400">
                        <a:effectLst/>
                        <a:latin typeface="Times New Roman" panose="02020603050405020304" pitchFamily="18" charset="0"/>
                        <a:ea typeface="Times New Roman" panose="02020603050405020304" pitchFamily="18" charset="0"/>
                      </a:endParaRPr>
                    </a:p>
                  </a:txBody>
                  <a:tcPr marL="68580" marR="68580" marT="0" marB="0" anchor="ctr"/>
                </a:tc>
              </a:tr>
              <a:tr h="356667">
                <a:tc>
                  <a:txBody>
                    <a:bodyPr/>
                    <a:lstStyle/>
                    <a:p>
                      <a:pPr algn="l">
                        <a:spcAft>
                          <a:spcPts val="0"/>
                        </a:spcAft>
                      </a:pPr>
                      <a:r>
                        <a:rPr lang="fr-FR" sz="2400">
                          <a:effectLst/>
                        </a:rPr>
                        <a:t>Observance thérapeutique   </a:t>
                      </a:r>
                      <a:endParaRPr lang="fr-FR"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r-FR" sz="2400" dirty="0">
                          <a:effectLst/>
                        </a:rPr>
                        <a:t> </a:t>
                      </a:r>
                      <a:endParaRPr lang="fr-FR"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fr-FR" sz="2400" dirty="0">
                          <a:effectLst/>
                        </a:rPr>
                        <a:t>X</a:t>
                      </a:r>
                      <a:endParaRPr lang="fr-FR"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fr-FR" sz="2400" dirty="0">
                          <a:effectLst/>
                        </a:rPr>
                        <a:t>X</a:t>
                      </a:r>
                      <a:endParaRPr lang="fr-FR"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fr-FR" sz="2400">
                          <a:effectLst/>
                        </a:rPr>
                        <a:t>X</a:t>
                      </a:r>
                      <a:endParaRPr lang="fr-FR"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fr-FR" sz="2400">
                          <a:effectLst/>
                        </a:rPr>
                        <a:t> </a:t>
                      </a:r>
                      <a:endParaRPr lang="fr-FR"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fr-FR" sz="2400">
                          <a:effectLst/>
                        </a:rPr>
                        <a:t> </a:t>
                      </a:r>
                      <a:endParaRPr lang="fr-FR"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fr-FR" sz="2400">
                          <a:effectLst/>
                        </a:rPr>
                        <a:t> </a:t>
                      </a:r>
                      <a:endParaRPr lang="fr-FR"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fr-FR" sz="2400">
                          <a:effectLst/>
                        </a:rPr>
                        <a:t> </a:t>
                      </a:r>
                      <a:endParaRPr lang="fr-FR"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fr-FR" sz="2400">
                          <a:effectLst/>
                        </a:rPr>
                        <a:t> </a:t>
                      </a:r>
                      <a:endParaRPr lang="fr-FR" sz="2400">
                        <a:effectLst/>
                        <a:latin typeface="Times New Roman" panose="02020603050405020304" pitchFamily="18" charset="0"/>
                        <a:ea typeface="Times New Roman" panose="02020603050405020304" pitchFamily="18" charset="0"/>
                      </a:endParaRPr>
                    </a:p>
                  </a:txBody>
                  <a:tcPr marL="68580" marR="68580" marT="0" marB="0" anchor="ctr"/>
                </a:tc>
              </a:tr>
              <a:tr h="356667">
                <a:tc>
                  <a:txBody>
                    <a:bodyPr/>
                    <a:lstStyle/>
                    <a:p>
                      <a:pPr algn="l">
                        <a:spcAft>
                          <a:spcPts val="0"/>
                        </a:spcAft>
                      </a:pPr>
                      <a:r>
                        <a:rPr lang="fr-FR" sz="2400">
                          <a:effectLst/>
                        </a:rPr>
                        <a:t>Techniques anti-stress            </a:t>
                      </a:r>
                      <a:endParaRPr lang="fr-FR"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r-FR" sz="2400">
                          <a:effectLst/>
                        </a:rPr>
                        <a:t>X</a:t>
                      </a:r>
                      <a:endParaRPr lang="fr-FR"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fr-FR" sz="2400">
                          <a:effectLst/>
                        </a:rPr>
                        <a:t> </a:t>
                      </a:r>
                      <a:endParaRPr lang="fr-FR"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fr-FR" sz="2400">
                          <a:effectLst/>
                        </a:rPr>
                        <a:t> </a:t>
                      </a:r>
                      <a:endParaRPr lang="fr-FR"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fr-FR" sz="2400" dirty="0">
                          <a:effectLst/>
                        </a:rPr>
                        <a:t> </a:t>
                      </a:r>
                      <a:endParaRPr lang="fr-FR"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fr-FR" sz="2400" dirty="0">
                          <a:effectLst/>
                        </a:rPr>
                        <a:t> </a:t>
                      </a:r>
                      <a:endParaRPr lang="fr-FR"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fr-FR" sz="2400" dirty="0">
                          <a:effectLst/>
                        </a:rPr>
                        <a:t> </a:t>
                      </a:r>
                      <a:endParaRPr lang="fr-FR"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fr-FR" sz="2400" dirty="0">
                          <a:effectLst/>
                        </a:rPr>
                        <a:t>X</a:t>
                      </a:r>
                      <a:endParaRPr lang="fr-FR"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fr-FR" sz="2400" dirty="0">
                          <a:effectLst/>
                        </a:rPr>
                        <a:t> </a:t>
                      </a:r>
                      <a:endParaRPr lang="fr-FR"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fr-FR" sz="2400" dirty="0">
                          <a:effectLst/>
                        </a:rPr>
                        <a:t>X</a:t>
                      </a:r>
                      <a:endParaRPr lang="fr-FR" sz="2400" dirty="0">
                        <a:effectLst/>
                        <a:latin typeface="Times New Roman" panose="02020603050405020304" pitchFamily="18" charset="0"/>
                        <a:ea typeface="Times New Roman" panose="02020603050405020304" pitchFamily="18" charset="0"/>
                      </a:endParaRPr>
                    </a:p>
                  </a:txBody>
                  <a:tcPr marL="68580" marR="68580" marT="0" marB="0" anchor="ctr"/>
                </a:tc>
              </a:tr>
            </a:tbl>
          </a:graphicData>
        </a:graphic>
      </p:graphicFrame>
      <p:pic>
        <p:nvPicPr>
          <p:cNvPr id="1030" name="Imag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6479" y="4571595"/>
            <a:ext cx="581025" cy="3905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Imag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158" y="4965472"/>
            <a:ext cx="371475" cy="390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Imag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5856" y="4908322"/>
            <a:ext cx="469107" cy="4476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Imag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4285" y="5326082"/>
            <a:ext cx="595312" cy="414130"/>
          </a:xfrm>
          <a:prstGeom prst="rect">
            <a:avLst/>
          </a:prstGeom>
          <a:noFill/>
          <a:extLst>
            <a:ext uri="{909E8E84-426E-40DD-AFC4-6F175D3DCCD1}">
              <a14:hiddenFill xmlns:a14="http://schemas.microsoft.com/office/drawing/2010/main">
                <a:solidFill>
                  <a:srgbClr val="FFFFFF"/>
                </a:solidFill>
              </a14:hiddenFill>
            </a:ext>
          </a:extLst>
        </p:spPr>
      </p:pic>
      <p:pic>
        <p:nvPicPr>
          <p:cNvPr id="1026" name="Imag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35856" y="5740584"/>
            <a:ext cx="432170" cy="303870"/>
          </a:xfrm>
          <a:prstGeom prst="rect">
            <a:avLst/>
          </a:prstGeom>
          <a:noFill/>
          <a:extLst>
            <a:ext uri="{909E8E84-426E-40DD-AFC4-6F175D3DCCD1}">
              <a14:hiddenFill xmlns:a14="http://schemas.microsoft.com/office/drawing/2010/main">
                <a:solidFill>
                  <a:srgbClr val="FFFFFF"/>
                </a:solidFill>
              </a14:hiddenFill>
            </a:ext>
          </a:extLst>
        </p:spPr>
      </p:pic>
      <p:pic>
        <p:nvPicPr>
          <p:cNvPr id="1025" name="Imag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01479" y="6073893"/>
            <a:ext cx="386206" cy="32413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7"/>
          <p:cNvSpPr>
            <a:spLocks noChangeArrowheads="1"/>
          </p:cNvSpPr>
          <p:nvPr/>
        </p:nvSpPr>
        <p:spPr bwMode="auto">
          <a:xfrm>
            <a:off x="2957513" y="26955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 name="Rectangle 8"/>
          <p:cNvSpPr>
            <a:spLocks noChangeArrowheads="1"/>
          </p:cNvSpPr>
          <p:nvPr/>
        </p:nvSpPr>
        <p:spPr bwMode="auto">
          <a:xfrm>
            <a:off x="2957513" y="31527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2" name="Organigramme : Connecteur 360"/>
          <p:cNvSpPr>
            <a:spLocks noChangeArrowheads="1"/>
          </p:cNvSpPr>
          <p:nvPr/>
        </p:nvSpPr>
        <p:spPr bwMode="auto">
          <a:xfrm>
            <a:off x="5215467" y="4301068"/>
            <a:ext cx="6818489" cy="903110"/>
          </a:xfrm>
          <a:prstGeom prst="flowChartConnector">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fr-FR"/>
          </a:p>
        </p:txBody>
      </p:sp>
    </p:spTree>
    <p:extLst>
      <p:ext uri="{BB962C8B-B14F-4D97-AF65-F5344CB8AC3E}">
        <p14:creationId xmlns:p14="http://schemas.microsoft.com/office/powerpoint/2010/main" val="384046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Ã©sultat de recherche d'images pour &quot;rÃ¨gles d or de l activitÃ© sportive les 10&qu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83327" y="26769"/>
            <a:ext cx="8942051" cy="6706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3917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61925"/>
            <a:ext cx="10515600" cy="650875"/>
          </a:xfrm>
        </p:spPr>
        <p:txBody>
          <a:bodyPr>
            <a:normAutofit fontScale="90000"/>
          </a:bodyPr>
          <a:lstStyle/>
          <a:p>
            <a:pPr algn="ctr"/>
            <a:r>
              <a:rPr lang="fr-FR" dirty="0" smtClean="0"/>
              <a:t>Réponse : 2  (NON) </a:t>
            </a:r>
            <a:endParaRPr lang="fr-FR" dirty="0"/>
          </a:p>
        </p:txBody>
      </p:sp>
      <p:sp>
        <p:nvSpPr>
          <p:cNvPr id="3" name="Espace réservé du contenu 2"/>
          <p:cNvSpPr>
            <a:spLocks noGrp="1"/>
          </p:cNvSpPr>
          <p:nvPr>
            <p:ph idx="1"/>
          </p:nvPr>
        </p:nvSpPr>
        <p:spPr>
          <a:xfrm>
            <a:off x="623711" y="933803"/>
            <a:ext cx="10515600" cy="466019"/>
          </a:xfrm>
        </p:spPr>
        <p:txBody>
          <a:bodyPr>
            <a:normAutofit lnSpcReduction="10000"/>
          </a:bodyPr>
          <a:lstStyle/>
          <a:p>
            <a:pPr marL="0" indent="0">
              <a:buNone/>
            </a:pPr>
            <a:r>
              <a:rPr lang="fr-FR" dirty="0" smtClean="0"/>
              <a:t>L’alimentation doit être EQUILIBRER </a:t>
            </a:r>
          </a:p>
          <a:p>
            <a:pPr marL="0" indent="0">
              <a:buNone/>
            </a:pPr>
            <a:endParaRPr lang="fr-FR" dirty="0"/>
          </a:p>
        </p:txBody>
      </p:sp>
      <p:pic>
        <p:nvPicPr>
          <p:cNvPr id="4101" name="Imag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6542" y="1946452"/>
            <a:ext cx="5705475"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62006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2349623"/>
          </a:xfrm>
        </p:spPr>
        <p:txBody>
          <a:bodyPr>
            <a:normAutofit/>
          </a:bodyPr>
          <a:lstStyle/>
          <a:p>
            <a:pPr algn="ctr"/>
            <a:r>
              <a:rPr lang="fr-FR" dirty="0" smtClean="0"/>
              <a:t>L’histoire du diabète pour en comprendre la physiopathologie</a:t>
            </a:r>
            <a:endParaRPr lang="fr-FR" dirty="0"/>
          </a:p>
        </p:txBody>
      </p:sp>
      <p:pic>
        <p:nvPicPr>
          <p:cNvPr id="4" name="Image 3"/>
          <p:cNvPicPr>
            <a:picLocks noChangeAspect="1"/>
          </p:cNvPicPr>
          <p:nvPr/>
        </p:nvPicPr>
        <p:blipFill>
          <a:blip r:embed="rId2"/>
          <a:stretch>
            <a:fillRect/>
          </a:stretch>
        </p:blipFill>
        <p:spPr>
          <a:xfrm rot="19936630">
            <a:off x="1800225" y="3165002"/>
            <a:ext cx="2190750" cy="3419475"/>
          </a:xfrm>
          <a:prstGeom prst="rect">
            <a:avLst/>
          </a:prstGeom>
        </p:spPr>
      </p:pic>
      <p:pic>
        <p:nvPicPr>
          <p:cNvPr id="5" name="Image 4"/>
          <p:cNvPicPr>
            <a:picLocks noChangeAspect="1"/>
          </p:cNvPicPr>
          <p:nvPr/>
        </p:nvPicPr>
        <p:blipFill>
          <a:blip r:embed="rId3"/>
          <a:stretch>
            <a:fillRect/>
          </a:stretch>
        </p:blipFill>
        <p:spPr>
          <a:xfrm rot="20477707">
            <a:off x="6885546" y="3280718"/>
            <a:ext cx="3981450" cy="2743200"/>
          </a:xfrm>
          <a:prstGeom prst="rect">
            <a:avLst/>
          </a:prstGeom>
        </p:spPr>
      </p:pic>
    </p:spTree>
    <p:extLst>
      <p:ext uri="{BB962C8B-B14F-4D97-AF65-F5344CB8AC3E}">
        <p14:creationId xmlns:p14="http://schemas.microsoft.com/office/powerpoint/2010/main" val="21077113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7433" y="284205"/>
            <a:ext cx="11790405" cy="6487297"/>
          </a:xfrm>
        </p:spPr>
        <p:txBody>
          <a:bodyPr>
            <a:normAutofit fontScale="85000" lnSpcReduction="20000"/>
          </a:bodyPr>
          <a:lstStyle/>
          <a:p>
            <a:r>
              <a:rPr lang="fr-FR" dirty="0" smtClean="0"/>
              <a:t>- 4000, </a:t>
            </a:r>
            <a:r>
              <a:rPr lang="fr-FR" dirty="0"/>
              <a:t>Chine</a:t>
            </a:r>
            <a:r>
              <a:rPr lang="fr-FR" dirty="0" smtClean="0"/>
              <a:t>« l’urine de miel »</a:t>
            </a:r>
          </a:p>
          <a:p>
            <a:r>
              <a:rPr lang="fr-FR" dirty="0" smtClean="0"/>
              <a:t>- 1550, Egypte, sur les papyrus de Thèbes dits d’</a:t>
            </a:r>
            <a:r>
              <a:rPr lang="fr-FR" dirty="0" err="1" smtClean="0"/>
              <a:t>Ebers</a:t>
            </a:r>
            <a:r>
              <a:rPr lang="fr-FR" dirty="0" smtClean="0"/>
              <a:t>, est décrite une maladie (la polyurie) pouvant correspondre au diabète</a:t>
            </a:r>
          </a:p>
          <a:p>
            <a:r>
              <a:rPr lang="fr-FR" dirty="0" smtClean="0"/>
              <a:t>Autour du 1</a:t>
            </a:r>
            <a:r>
              <a:rPr lang="fr-FR" baseline="30000" dirty="0" smtClean="0"/>
              <a:t>er</a:t>
            </a:r>
            <a:r>
              <a:rPr lang="fr-FR" dirty="0" smtClean="0"/>
              <a:t> millénaire avant JC,  en Inde </a:t>
            </a:r>
            <a:r>
              <a:rPr lang="fr-FR" dirty="0" err="1" smtClean="0"/>
              <a:t>Sushtuta</a:t>
            </a:r>
            <a:r>
              <a:rPr lang="fr-FR" dirty="0" smtClean="0"/>
              <a:t> et </a:t>
            </a:r>
            <a:r>
              <a:rPr lang="fr-FR" dirty="0" err="1" smtClean="0"/>
              <a:t>Charaka</a:t>
            </a:r>
            <a:r>
              <a:rPr lang="fr-FR" dirty="0" smtClean="0"/>
              <a:t> </a:t>
            </a:r>
          </a:p>
          <a:p>
            <a:pPr marL="0" indent="0">
              <a:buNone/>
            </a:pPr>
            <a:r>
              <a:rPr lang="fr-FR" dirty="0"/>
              <a:t>d</a:t>
            </a:r>
            <a:r>
              <a:rPr lang="fr-FR" dirty="0" smtClean="0"/>
              <a:t>écrivent 2 types de maladie ; celle du jeune homme maigre (type1) et </a:t>
            </a:r>
          </a:p>
          <a:p>
            <a:pPr marL="0" indent="0">
              <a:buNone/>
            </a:pPr>
            <a:r>
              <a:rPr lang="fr-FR" dirty="0"/>
              <a:t>c</a:t>
            </a:r>
            <a:r>
              <a:rPr lang="fr-FR" dirty="0" smtClean="0"/>
              <a:t>elle du plus âgé bon mangeur (type 2)</a:t>
            </a:r>
          </a:p>
          <a:p>
            <a:r>
              <a:rPr lang="fr-FR" dirty="0" smtClean="0"/>
              <a:t>Le père de la médecine, Hippocrate (476-370 avant JC) </a:t>
            </a:r>
          </a:p>
          <a:p>
            <a:pPr marL="0" indent="0">
              <a:buNone/>
            </a:pPr>
            <a:r>
              <a:rPr lang="fr-FR" dirty="0"/>
              <a:t>d</a:t>
            </a:r>
            <a:r>
              <a:rPr lang="fr-FR" dirty="0" smtClean="0"/>
              <a:t>écrit la « maladie de la soif »    </a:t>
            </a:r>
            <a:endParaRPr lang="fr-FR" dirty="0"/>
          </a:p>
          <a:p>
            <a:pPr marL="0" indent="0">
              <a:buNone/>
            </a:pPr>
            <a:endParaRPr lang="fr-FR" dirty="0" smtClean="0"/>
          </a:p>
          <a:p>
            <a:r>
              <a:rPr lang="fr-FR" dirty="0" smtClean="0"/>
              <a:t>Au II </a:t>
            </a:r>
            <a:r>
              <a:rPr lang="fr-FR" dirty="0" err="1" smtClean="0"/>
              <a:t>ème</a:t>
            </a:r>
            <a:r>
              <a:rPr lang="fr-FR" dirty="0" smtClean="0"/>
              <a:t> siècle, </a:t>
            </a:r>
            <a:r>
              <a:rPr lang="fr-FR" dirty="0" err="1" smtClean="0"/>
              <a:t>Arétée</a:t>
            </a:r>
            <a:r>
              <a:rPr lang="fr-FR" dirty="0" smtClean="0"/>
              <a:t> de </a:t>
            </a:r>
            <a:r>
              <a:rPr lang="fr-FR" dirty="0" err="1" smtClean="0"/>
              <a:t>Capadocce</a:t>
            </a:r>
            <a:r>
              <a:rPr lang="fr-FR" dirty="0" smtClean="0"/>
              <a:t> (80-135ap JC) écrit</a:t>
            </a:r>
          </a:p>
          <a:p>
            <a:pPr marL="0" indent="0">
              <a:buNone/>
            </a:pPr>
            <a:r>
              <a:rPr lang="fr-FR" dirty="0" smtClean="0"/>
              <a:t>«Le </a:t>
            </a:r>
            <a:r>
              <a:rPr lang="fr-FR" dirty="0"/>
              <a:t>diabète est une affection grave, peu fréquente, </a:t>
            </a:r>
            <a:endParaRPr lang="fr-FR" dirty="0" smtClean="0"/>
          </a:p>
          <a:p>
            <a:pPr marL="0" indent="0">
              <a:buNone/>
            </a:pPr>
            <a:r>
              <a:rPr lang="fr-FR" dirty="0" smtClean="0"/>
              <a:t>qui </a:t>
            </a:r>
            <a:r>
              <a:rPr lang="fr-FR" dirty="0"/>
              <a:t>se caractérise par une fonte musculaire importante des membres </a:t>
            </a:r>
            <a:endParaRPr lang="fr-FR" dirty="0" smtClean="0"/>
          </a:p>
          <a:p>
            <a:pPr marL="0" indent="0">
              <a:buNone/>
            </a:pPr>
            <a:r>
              <a:rPr lang="fr-FR" dirty="0" smtClean="0"/>
              <a:t>dans </a:t>
            </a:r>
            <a:r>
              <a:rPr lang="fr-FR" dirty="0"/>
              <a:t>l’urine. </a:t>
            </a:r>
            <a:r>
              <a:rPr lang="fr-FR" dirty="0" smtClean="0"/>
              <a:t>Le </a:t>
            </a:r>
            <a:r>
              <a:rPr lang="fr-FR" dirty="0"/>
              <a:t>patient n’arrête pas d’uriner et ce flux est incessant comme un </a:t>
            </a:r>
            <a:endParaRPr lang="fr-FR" dirty="0" smtClean="0"/>
          </a:p>
          <a:p>
            <a:pPr marL="0" indent="0">
              <a:buNone/>
            </a:pPr>
            <a:r>
              <a:rPr lang="fr-FR" dirty="0" smtClean="0"/>
              <a:t>aqueduc qui </a:t>
            </a:r>
            <a:r>
              <a:rPr lang="fr-FR" dirty="0"/>
              <a:t>se vide. La vie est courte, désagréable et douloureuse, </a:t>
            </a:r>
            <a:endParaRPr lang="fr-FR" dirty="0" smtClean="0"/>
          </a:p>
          <a:p>
            <a:pPr marL="0" indent="0">
              <a:buNone/>
            </a:pPr>
            <a:r>
              <a:rPr lang="fr-FR" dirty="0" smtClean="0"/>
              <a:t>la </a:t>
            </a:r>
            <a:r>
              <a:rPr lang="fr-FR" dirty="0"/>
              <a:t>soif est inextinguible [...]. </a:t>
            </a:r>
            <a:endParaRPr lang="fr-FR" dirty="0" smtClean="0"/>
          </a:p>
          <a:p>
            <a:pPr marL="0" indent="0">
              <a:lnSpc>
                <a:spcPct val="120000"/>
              </a:lnSpc>
              <a:buNone/>
            </a:pPr>
            <a:r>
              <a:rPr lang="fr-FR" dirty="0" smtClean="0"/>
              <a:t>Les </a:t>
            </a:r>
            <a:r>
              <a:rPr lang="fr-FR" dirty="0"/>
              <a:t>patients sont en proie à des nausées, un état d’agitation, une soif dévorante, et en peu de temps ils meurent</a:t>
            </a:r>
            <a:r>
              <a:rPr lang="fr-FR" dirty="0" smtClean="0"/>
              <a:t>.» Il pense que c’est une maladie de l’estomac</a:t>
            </a:r>
          </a:p>
          <a:p>
            <a:pPr marL="0" indent="0">
              <a:buNone/>
            </a:pPr>
            <a:endParaRPr lang="fr-FR" dirty="0"/>
          </a:p>
        </p:txBody>
      </p:sp>
      <p:pic>
        <p:nvPicPr>
          <p:cNvPr id="1026" name="Picture 2" descr="Résultat de recherche d'images pour &quot;aretee de cappadoc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8310" y="3868563"/>
            <a:ext cx="1809187" cy="157300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p:cNvPicPr>
            <a:picLocks noChangeAspect="1"/>
          </p:cNvPicPr>
          <p:nvPr/>
        </p:nvPicPr>
        <p:blipFill>
          <a:blip r:embed="rId3"/>
          <a:stretch>
            <a:fillRect/>
          </a:stretch>
        </p:blipFill>
        <p:spPr>
          <a:xfrm>
            <a:off x="8204886" y="2007826"/>
            <a:ext cx="3087130" cy="1760984"/>
          </a:xfrm>
          <a:prstGeom prst="rect">
            <a:avLst/>
          </a:prstGeom>
        </p:spPr>
      </p:pic>
    </p:spTree>
    <p:extLst>
      <p:ext uri="{BB962C8B-B14F-4D97-AF65-F5344CB8AC3E}">
        <p14:creationId xmlns:p14="http://schemas.microsoft.com/office/powerpoint/2010/main" val="9939337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9639037" y="1417544"/>
            <a:ext cx="1865104" cy="2091109"/>
          </a:xfrm>
          <a:prstGeom prst="rect">
            <a:avLst/>
          </a:prstGeom>
        </p:spPr>
      </p:pic>
      <p:sp>
        <p:nvSpPr>
          <p:cNvPr id="5" name="Rectangle 4"/>
          <p:cNvSpPr/>
          <p:nvPr/>
        </p:nvSpPr>
        <p:spPr>
          <a:xfrm>
            <a:off x="172995" y="0"/>
            <a:ext cx="11788345" cy="7571303"/>
          </a:xfrm>
          <a:prstGeom prst="rect">
            <a:avLst/>
          </a:prstGeom>
        </p:spPr>
        <p:txBody>
          <a:bodyPr wrap="square">
            <a:spAutoFit/>
          </a:bodyPr>
          <a:lstStyle/>
          <a:p>
            <a:pPr marL="285750" indent="-285750">
              <a:buFont typeface="Arial" panose="020B0604020202020204" pitchFamily="34" charset="0"/>
              <a:buChar char="•"/>
            </a:pPr>
            <a:r>
              <a:rPr lang="fr-FR" dirty="0" smtClean="0"/>
              <a:t>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smtClean="0"/>
          </a:p>
          <a:p>
            <a:r>
              <a:rPr lang="fr-FR" dirty="0"/>
              <a:t> </a:t>
            </a:r>
            <a:r>
              <a:rPr lang="fr-FR" dirty="0" smtClean="0"/>
              <a:t>                                     Galien (129-201 </a:t>
            </a:r>
            <a:r>
              <a:rPr lang="fr-FR" dirty="0" err="1" smtClean="0"/>
              <a:t>ap</a:t>
            </a:r>
            <a:r>
              <a:rPr lang="fr-FR" dirty="0" smtClean="0"/>
              <a:t>. JC) évoque une maladie des reins</a:t>
            </a:r>
          </a:p>
          <a:p>
            <a:pPr marL="285750" indent="-285750">
              <a:buFont typeface="Arial" panose="020B0604020202020204" pitchFamily="34" charset="0"/>
              <a:buChar char="•"/>
            </a:pPr>
            <a:endParaRPr lang="fr-FR" dirty="0"/>
          </a:p>
          <a:p>
            <a:endParaRPr lang="fr-FR" dirty="0" smtClean="0"/>
          </a:p>
          <a:p>
            <a:pPr marL="285750" indent="-285750">
              <a:buFont typeface="Arial" panose="020B0604020202020204" pitchFamily="34" charset="0"/>
              <a:buChar char="•"/>
            </a:pPr>
            <a:r>
              <a:rPr lang="fr-FR" dirty="0" smtClean="0"/>
              <a:t>au XIème </a:t>
            </a:r>
            <a:r>
              <a:rPr lang="fr-FR" dirty="0"/>
              <a:t>siècle, </a:t>
            </a:r>
            <a:r>
              <a:rPr lang="fr-FR" dirty="0" err="1" smtClean="0"/>
              <a:t>Avicennes</a:t>
            </a:r>
            <a:r>
              <a:rPr lang="fr-FR" dirty="0" smtClean="0"/>
              <a:t> fait le lien entre le diabète et  de ses complications : </a:t>
            </a:r>
          </a:p>
          <a:p>
            <a:r>
              <a:rPr lang="fr-FR" dirty="0" smtClean="0"/>
              <a:t>la gangrène et la perte des fonctions sexuelles</a:t>
            </a:r>
          </a:p>
          <a:p>
            <a:r>
              <a:rPr lang="fr-FR" dirty="0" smtClean="0"/>
              <a:t>    </a:t>
            </a:r>
          </a:p>
          <a:p>
            <a:endParaRPr lang="fr-FR" dirty="0" smtClean="0"/>
          </a:p>
          <a:p>
            <a:pPr marL="285750" indent="-285750">
              <a:buFont typeface="Arial" panose="020B0604020202020204" pitchFamily="34" charset="0"/>
              <a:buChar char="•"/>
            </a:pPr>
            <a:r>
              <a:rPr lang="fr-FR" dirty="0" smtClean="0"/>
              <a:t>                             Au XVIIème, Thomas Willis, médecin du roi Charles II d’Angleterre</a:t>
            </a:r>
          </a:p>
          <a:p>
            <a:r>
              <a:rPr lang="fr-FR" dirty="0" smtClean="0"/>
              <a:t>                                  fait </a:t>
            </a:r>
            <a:r>
              <a:rPr lang="fr-FR" dirty="0"/>
              <a:t>le lien entre le taux de sucre excessif </a:t>
            </a:r>
            <a:r>
              <a:rPr lang="fr-FR" dirty="0" smtClean="0"/>
              <a:t>dans </a:t>
            </a:r>
            <a:r>
              <a:rPr lang="fr-FR" dirty="0"/>
              <a:t>le sang et la maladie et écrit </a:t>
            </a:r>
            <a:endParaRPr lang="fr-FR" dirty="0" smtClean="0"/>
          </a:p>
          <a:p>
            <a:r>
              <a:rPr lang="fr-FR" dirty="0"/>
              <a:t>	</a:t>
            </a:r>
            <a:r>
              <a:rPr lang="fr-FR" dirty="0" smtClean="0"/>
              <a:t>	</a:t>
            </a:r>
            <a:r>
              <a:rPr lang="fr-FR" dirty="0"/>
              <a:t> </a:t>
            </a:r>
            <a:r>
              <a:rPr lang="fr-FR" i="1" dirty="0" smtClean="0"/>
              <a:t>«</a:t>
            </a:r>
            <a:r>
              <a:rPr lang="fr-FR" i="1" dirty="0"/>
              <a:t> Le diabète est une </a:t>
            </a:r>
            <a:r>
              <a:rPr lang="fr-FR" i="1" dirty="0" smtClean="0"/>
              <a:t>affection </a:t>
            </a:r>
            <a:r>
              <a:rPr lang="fr-FR" i="1" dirty="0"/>
              <a:t>du sang : </a:t>
            </a:r>
            <a:r>
              <a:rPr lang="fr-FR" i="1" dirty="0" smtClean="0"/>
              <a:t>le </a:t>
            </a:r>
            <a:r>
              <a:rPr lang="fr-FR" i="1" dirty="0"/>
              <a:t>sucre va d'abord dans le sang et ensuite seulement dans </a:t>
            </a:r>
            <a:r>
              <a:rPr lang="fr-FR" i="1" dirty="0" smtClean="0"/>
              <a:t>		l'urine</a:t>
            </a:r>
            <a:r>
              <a:rPr lang="fr-FR" i="1" dirty="0"/>
              <a:t> »</a:t>
            </a:r>
            <a:r>
              <a:rPr lang="fr-FR" dirty="0"/>
              <a:t> Il fait la </a:t>
            </a:r>
            <a:r>
              <a:rPr lang="fr-FR" dirty="0" smtClean="0"/>
              <a:t>distinction entre </a:t>
            </a:r>
            <a:r>
              <a:rPr lang="fr-FR" dirty="0"/>
              <a:t>le « </a:t>
            </a:r>
            <a:r>
              <a:rPr lang="fr-FR" dirty="0" err="1"/>
              <a:t>diabetes</a:t>
            </a:r>
            <a:r>
              <a:rPr lang="fr-FR" dirty="0"/>
              <a:t> </a:t>
            </a:r>
            <a:r>
              <a:rPr lang="fr-FR" dirty="0" err="1"/>
              <a:t>mellitus</a:t>
            </a:r>
            <a:r>
              <a:rPr lang="fr-FR" dirty="0"/>
              <a:t> » et les autres maladies ayant une augmentation </a:t>
            </a:r>
            <a:r>
              <a:rPr lang="fr-FR" dirty="0" smtClean="0"/>
              <a:t>		de </a:t>
            </a:r>
            <a:r>
              <a:rPr lang="fr-FR" dirty="0"/>
              <a:t>la diurèse </a:t>
            </a:r>
            <a:r>
              <a:rPr lang="fr-FR" dirty="0" smtClean="0"/>
              <a:t>(</a:t>
            </a:r>
            <a:r>
              <a:rPr lang="fr-FR" dirty="0"/>
              <a:t>par ex. le </a:t>
            </a:r>
            <a:r>
              <a:rPr lang="fr-FR" dirty="0" smtClean="0"/>
              <a:t>diabète </a:t>
            </a:r>
            <a:r>
              <a:rPr lang="fr-FR" dirty="0"/>
              <a:t>insipide). </a:t>
            </a:r>
          </a:p>
          <a:p>
            <a:r>
              <a:rPr lang="fr-FR" dirty="0" smtClean="0"/>
              <a:t>                                C’est </a:t>
            </a:r>
            <a:r>
              <a:rPr lang="fr-FR" dirty="0"/>
              <a:t>le 1</a:t>
            </a:r>
            <a:r>
              <a:rPr lang="fr-FR" baseline="30000" dirty="0"/>
              <a:t>er</a:t>
            </a:r>
            <a:r>
              <a:rPr lang="fr-FR" dirty="0"/>
              <a:t> à mettre en relation diabète et le niveau socio-économique des différentes </a:t>
            </a:r>
            <a:r>
              <a:rPr lang="fr-FR" dirty="0" smtClean="0"/>
              <a:t>classes </a:t>
            </a:r>
            <a:r>
              <a:rPr lang="fr-FR" dirty="0"/>
              <a:t>sociales</a:t>
            </a:r>
          </a:p>
          <a:p>
            <a:endParaRPr lang="fr-FR" dirty="0" smtClean="0"/>
          </a:p>
          <a:p>
            <a:pPr marL="285750" indent="-285750">
              <a:buFont typeface="Arial" panose="020B0604020202020204" pitchFamily="34" charset="0"/>
              <a:buChar char="•"/>
            </a:pPr>
            <a:r>
              <a:rPr lang="fr-FR" dirty="0" smtClean="0"/>
              <a:t>Au XIXème siècle, l’écossais John </a:t>
            </a:r>
            <a:r>
              <a:rPr lang="fr-FR" dirty="0" err="1" smtClean="0"/>
              <a:t>Rollo</a:t>
            </a:r>
            <a:r>
              <a:rPr lang="fr-FR" dirty="0" smtClean="0"/>
              <a:t> remarque que le sang des diabétiques à l’air libre se dégrade </a:t>
            </a:r>
          </a:p>
          <a:p>
            <a:r>
              <a:rPr lang="fr-FR" dirty="0" smtClean="0"/>
              <a:t>moins vite que celui des individus sains. Il décrit ainsi le rôle conservateur du sucre (Cf. les confitures)</a:t>
            </a:r>
          </a:p>
          <a:p>
            <a:r>
              <a:rPr lang="fr-FR" dirty="0" smtClean="0"/>
              <a:t>Il décrit l’odeur de pomme pourrie de l’haleine de certains diabétiques et fait le lien entre diabète et</a:t>
            </a:r>
          </a:p>
          <a:p>
            <a:r>
              <a:rPr lang="fr-FR" dirty="0"/>
              <a:t>o</a:t>
            </a:r>
            <a:r>
              <a:rPr lang="fr-FR" dirty="0" smtClean="0"/>
              <a:t>bésité. Il est le premier à proposer un traitement efficace (règles hygiéno-diététique) et impose </a:t>
            </a:r>
          </a:p>
          <a:p>
            <a:r>
              <a:rPr lang="fr-FR" dirty="0" smtClean="0"/>
              <a:t>une </a:t>
            </a:r>
            <a:r>
              <a:rPr lang="fr-FR" dirty="0" err="1" smtClean="0"/>
              <a:t>autosurveillance</a:t>
            </a:r>
            <a:r>
              <a:rPr lang="fr-FR" dirty="0" smtClean="0"/>
              <a:t> à ses patients (</a:t>
            </a:r>
            <a:r>
              <a:rPr lang="fr-FR" dirty="0"/>
              <a:t> le capitaine </a:t>
            </a:r>
            <a:r>
              <a:rPr lang="fr-FR" dirty="0" err="1" smtClean="0"/>
              <a:t>Mérédith</a:t>
            </a:r>
            <a:r>
              <a:rPr lang="fr-FR" dirty="0" smtClean="0"/>
              <a:t> qui devait inscrire sur un carnet tout ce qu’il </a:t>
            </a:r>
          </a:p>
          <a:p>
            <a:r>
              <a:rPr lang="fr-FR" dirty="0" smtClean="0"/>
              <a:t>mangeait ou buvait et le taux de sucre dans ses urines). </a:t>
            </a:r>
            <a:r>
              <a:rPr lang="fr-FR" dirty="0"/>
              <a:t> Apollinaire </a:t>
            </a:r>
            <a:r>
              <a:rPr lang="fr-FR" dirty="0" err="1" smtClean="0"/>
              <a:t>Bouchardat</a:t>
            </a:r>
            <a:r>
              <a:rPr lang="fr-FR" dirty="0" smtClean="0"/>
              <a:t>, en France propose le </a:t>
            </a:r>
          </a:p>
          <a:p>
            <a:r>
              <a:rPr lang="fr-FR" dirty="0" smtClean="0"/>
              <a:t>même régime</a:t>
            </a:r>
            <a:r>
              <a:rPr lang="fr-FR" dirty="0"/>
              <a:t> </a:t>
            </a:r>
            <a:r>
              <a:rPr lang="fr-FR" dirty="0" smtClean="0"/>
              <a:t>pauvre en sucre, riche en légumes et montre le bienfait de l’activité physique.</a:t>
            </a:r>
          </a:p>
          <a:p>
            <a:endParaRPr lang="fr-FR" dirty="0" smtClean="0"/>
          </a:p>
          <a:p>
            <a:endParaRPr lang="fr-FR" dirty="0" smtClean="0"/>
          </a:p>
          <a:p>
            <a:pPr marL="285750" indent="-285750">
              <a:buFont typeface="Arial" panose="020B0604020202020204" pitchFamily="34" charset="0"/>
              <a:buChar char="•"/>
            </a:pPr>
            <a:endParaRPr lang="fr-FR" dirty="0"/>
          </a:p>
        </p:txBody>
      </p:sp>
      <p:pic>
        <p:nvPicPr>
          <p:cNvPr id="7" name="Picture 2" descr="Résultat de recherche d'images pour &quot;thomas willis diabetes&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984" y="2757591"/>
            <a:ext cx="1316080" cy="1502123"/>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p:cNvPicPr>
            <a:picLocks noChangeAspect="1"/>
          </p:cNvPicPr>
          <p:nvPr/>
        </p:nvPicPr>
        <p:blipFill>
          <a:blip r:embed="rId4"/>
          <a:stretch>
            <a:fillRect/>
          </a:stretch>
        </p:blipFill>
        <p:spPr>
          <a:xfrm>
            <a:off x="10302461" y="5095986"/>
            <a:ext cx="1201680" cy="1762014"/>
          </a:xfrm>
          <a:prstGeom prst="rect">
            <a:avLst/>
          </a:prstGeom>
        </p:spPr>
      </p:pic>
      <p:pic>
        <p:nvPicPr>
          <p:cNvPr id="11" name="Image 10"/>
          <p:cNvPicPr>
            <a:picLocks noChangeAspect="1"/>
          </p:cNvPicPr>
          <p:nvPr/>
        </p:nvPicPr>
        <p:blipFill>
          <a:blip r:embed="rId5"/>
          <a:stretch>
            <a:fillRect/>
          </a:stretch>
        </p:blipFill>
        <p:spPr>
          <a:xfrm>
            <a:off x="675803" y="212125"/>
            <a:ext cx="1002442" cy="1194399"/>
          </a:xfrm>
          <a:prstGeom prst="rect">
            <a:avLst/>
          </a:prstGeom>
        </p:spPr>
      </p:pic>
    </p:spTree>
    <p:extLst>
      <p:ext uri="{BB962C8B-B14F-4D97-AF65-F5344CB8AC3E}">
        <p14:creationId xmlns:p14="http://schemas.microsoft.com/office/powerpoint/2010/main" val="38306445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722270"/>
          </a:xfrm>
        </p:spPr>
        <p:txBody>
          <a:bodyPr>
            <a:normAutofit/>
          </a:bodyPr>
          <a:lstStyle/>
          <a:p>
            <a:pPr algn="ctr"/>
            <a:r>
              <a:rPr lang="fr-FR" sz="3200" dirty="0" smtClean="0"/>
              <a:t>Le XIXème siècle : la médecine expérimentale</a:t>
            </a:r>
            <a:endParaRPr lang="fr-FR" sz="3200" dirty="0"/>
          </a:p>
        </p:txBody>
      </p:sp>
      <p:pic>
        <p:nvPicPr>
          <p:cNvPr id="4" name="Espace réservé du contenu 3"/>
          <p:cNvPicPr>
            <a:picLocks noGrp="1" noChangeAspect="1"/>
          </p:cNvPicPr>
          <p:nvPr>
            <p:ph idx="1"/>
          </p:nvPr>
        </p:nvPicPr>
        <p:blipFill>
          <a:blip r:embed="rId2"/>
          <a:stretch>
            <a:fillRect/>
          </a:stretch>
        </p:blipFill>
        <p:spPr>
          <a:xfrm>
            <a:off x="557084" y="1087396"/>
            <a:ext cx="1543565" cy="2201009"/>
          </a:xfrm>
          <a:prstGeom prst="rect">
            <a:avLst/>
          </a:prstGeom>
        </p:spPr>
      </p:pic>
      <p:sp>
        <p:nvSpPr>
          <p:cNvPr id="5" name="ZoneTexte 4"/>
          <p:cNvSpPr txBox="1"/>
          <p:nvPr/>
        </p:nvSpPr>
        <p:spPr>
          <a:xfrm>
            <a:off x="2401329" y="1587736"/>
            <a:ext cx="7389341" cy="1200329"/>
          </a:xfrm>
          <a:prstGeom prst="rect">
            <a:avLst/>
          </a:prstGeom>
          <a:noFill/>
        </p:spPr>
        <p:txBody>
          <a:bodyPr wrap="square" rtlCol="0">
            <a:spAutoFit/>
          </a:bodyPr>
          <a:lstStyle/>
          <a:p>
            <a:r>
              <a:rPr lang="fr-FR" dirty="0" smtClean="0"/>
              <a:t>Claude Bernard montre que le sucre est stocké dans le foie et que cet organe fabrique du sucre (expérience avec des animaux nourris sans apport de féculents ou de sucre). De plus  ce « sucre » stocké et fabriqué dans le foie est insoluble et il l’appelle le Glycogène (expérience du foie lavé)</a:t>
            </a:r>
            <a:endParaRPr lang="fr-FR" dirty="0"/>
          </a:p>
        </p:txBody>
      </p:sp>
      <p:pic>
        <p:nvPicPr>
          <p:cNvPr id="7" name="Image 6"/>
          <p:cNvPicPr>
            <a:picLocks noChangeAspect="1"/>
          </p:cNvPicPr>
          <p:nvPr/>
        </p:nvPicPr>
        <p:blipFill>
          <a:blip r:embed="rId3"/>
          <a:stretch>
            <a:fillRect/>
          </a:stretch>
        </p:blipFill>
        <p:spPr>
          <a:xfrm>
            <a:off x="9790670" y="2922184"/>
            <a:ext cx="2057400" cy="2286000"/>
          </a:xfrm>
          <a:prstGeom prst="rect">
            <a:avLst/>
          </a:prstGeom>
        </p:spPr>
      </p:pic>
      <p:sp>
        <p:nvSpPr>
          <p:cNvPr id="8" name="ZoneTexte 7"/>
          <p:cNvSpPr txBox="1"/>
          <p:nvPr/>
        </p:nvSpPr>
        <p:spPr>
          <a:xfrm>
            <a:off x="172995" y="3641343"/>
            <a:ext cx="8774327" cy="1477328"/>
          </a:xfrm>
          <a:prstGeom prst="rect">
            <a:avLst/>
          </a:prstGeom>
          <a:noFill/>
        </p:spPr>
        <p:txBody>
          <a:bodyPr wrap="square" rtlCol="0">
            <a:spAutoFit/>
          </a:bodyPr>
          <a:lstStyle/>
          <a:p>
            <a:r>
              <a:rPr lang="fr-FR" dirty="0" smtClean="0"/>
              <a:t>C’est le belge  Vésale qui décrit au XVIème siècle le pancréas (en grec tout en chair),</a:t>
            </a:r>
          </a:p>
          <a:p>
            <a:r>
              <a:rPr lang="fr-FR" dirty="0"/>
              <a:t>e</a:t>
            </a:r>
            <a:r>
              <a:rPr lang="fr-FR" dirty="0" smtClean="0"/>
              <a:t>t suppose qu’il protège l’estomac des chocs qu’il pourrait subir contre la colonne vertébrale.</a:t>
            </a:r>
          </a:p>
          <a:p>
            <a:r>
              <a:rPr lang="fr-FR" dirty="0" smtClean="0"/>
              <a:t>C’est </a:t>
            </a:r>
            <a:r>
              <a:rPr lang="da-DK" dirty="0"/>
              <a:t> l’allemand Paul Langerhans (1847 - 1888</a:t>
            </a:r>
            <a:r>
              <a:rPr lang="da-DK" dirty="0" smtClean="0"/>
              <a:t>) qui décrira les ilots éponymes fabriquant les sucs pancréatiques</a:t>
            </a:r>
            <a:endParaRPr lang="fr-FR" dirty="0"/>
          </a:p>
        </p:txBody>
      </p:sp>
      <p:sp>
        <p:nvSpPr>
          <p:cNvPr id="9" name="ZoneTexte 8"/>
          <p:cNvSpPr txBox="1"/>
          <p:nvPr/>
        </p:nvSpPr>
        <p:spPr>
          <a:xfrm>
            <a:off x="172994" y="5169606"/>
            <a:ext cx="9330381" cy="1477328"/>
          </a:xfrm>
          <a:prstGeom prst="rect">
            <a:avLst/>
          </a:prstGeom>
          <a:noFill/>
        </p:spPr>
        <p:txBody>
          <a:bodyPr wrap="square" rtlCol="0">
            <a:spAutoFit/>
          </a:bodyPr>
          <a:lstStyle/>
          <a:p>
            <a:r>
              <a:rPr lang="fr-FR" dirty="0" smtClean="0"/>
              <a:t>C’est en 1889</a:t>
            </a:r>
            <a:r>
              <a:rPr lang="fr-FR" dirty="0"/>
              <a:t>, que le lien entre pancréas et diabète sucré est établi expérimentalement. En effet, deux </a:t>
            </a:r>
            <a:r>
              <a:rPr lang="fr-FR" dirty="0" smtClean="0"/>
              <a:t>Strasbourgeois</a:t>
            </a:r>
            <a:r>
              <a:rPr lang="fr-FR" dirty="0"/>
              <a:t>, Joseph </a:t>
            </a:r>
            <a:r>
              <a:rPr lang="fr-FR" dirty="0" err="1"/>
              <a:t>von</a:t>
            </a:r>
            <a:r>
              <a:rPr lang="fr-FR" dirty="0"/>
              <a:t> </a:t>
            </a:r>
            <a:r>
              <a:rPr lang="fr-FR" dirty="0" err="1"/>
              <a:t>Mering</a:t>
            </a:r>
            <a:r>
              <a:rPr lang="fr-FR" dirty="0"/>
              <a:t> (1849 - 1908) et Oskar Minkowski (1858 - </a:t>
            </a:r>
            <a:r>
              <a:rPr lang="fr-FR" dirty="0" smtClean="0"/>
              <a:t>1931) enlèvent complètement le pancréas à des chiens pour s’apercevoir qu’ils deviennent diabétiques (expérience réalisée 200 ans plutôt par le Suisse  Johann </a:t>
            </a:r>
            <a:r>
              <a:rPr lang="fr-FR" dirty="0"/>
              <a:t>Conrad Brunner (1653 - 1727</a:t>
            </a:r>
            <a:r>
              <a:rPr lang="fr-FR" dirty="0" smtClean="0"/>
              <a:t>) mais ses résultats étaient transitoires…. Et pour cause !</a:t>
            </a:r>
            <a:r>
              <a:rPr lang="fr-FR" dirty="0"/>
              <a:t> </a:t>
            </a:r>
            <a:r>
              <a:rPr lang="fr-FR" dirty="0" smtClean="0"/>
              <a:t>)</a:t>
            </a:r>
            <a:endParaRPr lang="fr-FR" dirty="0"/>
          </a:p>
        </p:txBody>
      </p:sp>
    </p:spTree>
    <p:extLst>
      <p:ext uri="{BB962C8B-B14F-4D97-AF65-F5344CB8AC3E}">
        <p14:creationId xmlns:p14="http://schemas.microsoft.com/office/powerpoint/2010/main" val="28715039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30348"/>
            <a:ext cx="10515600" cy="722270"/>
          </a:xfrm>
        </p:spPr>
        <p:txBody>
          <a:bodyPr>
            <a:normAutofit/>
          </a:bodyPr>
          <a:lstStyle/>
          <a:p>
            <a:pPr algn="ctr"/>
            <a:r>
              <a:rPr lang="fr-FR" sz="1800" dirty="0" smtClean="0"/>
              <a:t>Le diabète devient une maladie pancréatique, toujours mortelle et le début du XXème devient la course à son traitement </a:t>
            </a:r>
            <a:endParaRPr lang="fr-FR" sz="1800" dirty="0"/>
          </a:p>
        </p:txBody>
      </p:sp>
      <p:sp>
        <p:nvSpPr>
          <p:cNvPr id="9" name="ZoneTexte 8"/>
          <p:cNvSpPr txBox="1"/>
          <p:nvPr/>
        </p:nvSpPr>
        <p:spPr>
          <a:xfrm>
            <a:off x="222422" y="5023115"/>
            <a:ext cx="11751275" cy="1477328"/>
          </a:xfrm>
          <a:prstGeom prst="rect">
            <a:avLst/>
          </a:prstGeom>
          <a:noFill/>
        </p:spPr>
        <p:txBody>
          <a:bodyPr wrap="square" rtlCol="0">
            <a:spAutoFit/>
          </a:bodyPr>
          <a:lstStyle/>
          <a:p>
            <a:r>
              <a:rPr lang="fr-FR" dirty="0" smtClean="0"/>
              <a:t>En 1921, Frederick </a:t>
            </a:r>
            <a:r>
              <a:rPr lang="fr-FR" dirty="0"/>
              <a:t>Grant Banting, un jeune chirurgien canadien de 29 ans, </a:t>
            </a:r>
            <a:r>
              <a:rPr lang="fr-FR" dirty="0" smtClean="0"/>
              <a:t>convainc  le Pr Mc </a:t>
            </a:r>
            <a:r>
              <a:rPr lang="fr-FR" dirty="0" err="1" smtClean="0"/>
              <a:t>Leod</a:t>
            </a:r>
            <a:r>
              <a:rPr lang="fr-FR" dirty="0" smtClean="0"/>
              <a:t> de Toronto  de lui ouvrir un laboratoire. Avec son assistant C.H. Best, ils injectent des extraits pancréatiques à des chiens préalablement amputés de leur pancréas. Mes les résultats sont médiocres : la pureté de l’extrait de pancréas porcin étant médiocre.</a:t>
            </a:r>
          </a:p>
          <a:p>
            <a:r>
              <a:rPr lang="fr-FR" dirty="0" smtClean="0"/>
              <a:t>Avec l’aide de JB. </a:t>
            </a:r>
            <a:r>
              <a:rPr lang="fr-FR" dirty="0" err="1" smtClean="0"/>
              <a:t>Collip</a:t>
            </a:r>
            <a:r>
              <a:rPr lang="fr-FR" dirty="0" smtClean="0"/>
              <a:t>, ils parviennent à purifier des extraits pancréatiques de veau bien plus puissants</a:t>
            </a:r>
          </a:p>
          <a:p>
            <a:r>
              <a:rPr lang="fr-FR" dirty="0" smtClean="0"/>
              <a:t>Et c’est le 1</a:t>
            </a:r>
            <a:r>
              <a:rPr lang="fr-FR" baseline="30000" dirty="0" smtClean="0"/>
              <a:t>er</a:t>
            </a:r>
            <a:r>
              <a:rPr lang="fr-FR" dirty="0" smtClean="0"/>
              <a:t> traitement  insulinique chez l’homme…</a:t>
            </a:r>
            <a:endParaRPr lang="fr-FR" dirty="0"/>
          </a:p>
        </p:txBody>
      </p:sp>
      <p:pic>
        <p:nvPicPr>
          <p:cNvPr id="10" name="Image 9"/>
          <p:cNvPicPr>
            <a:picLocks noChangeAspect="1"/>
          </p:cNvPicPr>
          <p:nvPr/>
        </p:nvPicPr>
        <p:blipFill>
          <a:blip r:embed="rId2"/>
          <a:stretch>
            <a:fillRect/>
          </a:stretch>
        </p:blipFill>
        <p:spPr>
          <a:xfrm>
            <a:off x="2495550" y="1190029"/>
            <a:ext cx="7200900" cy="3495675"/>
          </a:xfrm>
          <a:prstGeom prst="rect">
            <a:avLst/>
          </a:prstGeom>
        </p:spPr>
      </p:pic>
    </p:spTree>
    <p:extLst>
      <p:ext uri="{BB962C8B-B14F-4D97-AF65-F5344CB8AC3E}">
        <p14:creationId xmlns:p14="http://schemas.microsoft.com/office/powerpoint/2010/main" val="20658062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744752" y="441089"/>
            <a:ext cx="3048772" cy="1553514"/>
          </a:xfrm>
          <a:prstGeom prst="rect">
            <a:avLst/>
          </a:prstGeom>
        </p:spPr>
      </p:pic>
      <p:sp>
        <p:nvSpPr>
          <p:cNvPr id="5" name="ZoneTexte 4"/>
          <p:cNvSpPr txBox="1"/>
          <p:nvPr/>
        </p:nvSpPr>
        <p:spPr>
          <a:xfrm>
            <a:off x="4510216" y="679622"/>
            <a:ext cx="7438768" cy="1477328"/>
          </a:xfrm>
          <a:prstGeom prst="rect">
            <a:avLst/>
          </a:prstGeom>
          <a:noFill/>
        </p:spPr>
        <p:txBody>
          <a:bodyPr wrap="square" rtlCol="0">
            <a:spAutoFit/>
          </a:bodyPr>
          <a:lstStyle/>
          <a:p>
            <a:r>
              <a:rPr lang="fr-FR" dirty="0" smtClean="0"/>
              <a:t>L’enfant  Léonard Thomson est rentré en acidocétose avec 5g/l , poids 30 kg </a:t>
            </a:r>
          </a:p>
          <a:p>
            <a:r>
              <a:rPr lang="fr-FR" dirty="0"/>
              <a:t>à</a:t>
            </a:r>
            <a:r>
              <a:rPr lang="fr-FR" dirty="0" smtClean="0"/>
              <a:t> son entrée aux urgences. Il a reçu d’abord des doses sans grand effet  d’extraits pancréatiques de mauvaise qualité puis grâce au travail de J.B</a:t>
            </a:r>
            <a:r>
              <a:rPr lang="fr-FR" dirty="0"/>
              <a:t>. </a:t>
            </a:r>
            <a:r>
              <a:rPr lang="fr-FR" dirty="0" err="1" smtClean="0"/>
              <a:t>Collip</a:t>
            </a:r>
            <a:r>
              <a:rPr lang="fr-FR" dirty="0" smtClean="0"/>
              <a:t> sur des extraits mieux purifiés il a pu être sauvé</a:t>
            </a:r>
          </a:p>
          <a:p>
            <a:r>
              <a:rPr lang="fr-FR" dirty="0" smtClean="0"/>
              <a:t>L’extrait a été d’abord appelé ISLUTIN puis en 1922  INSULINE </a:t>
            </a:r>
            <a:endParaRPr lang="fr-FR" dirty="0"/>
          </a:p>
        </p:txBody>
      </p:sp>
      <p:sp>
        <p:nvSpPr>
          <p:cNvPr id="6" name="ZoneTexte 5"/>
          <p:cNvSpPr txBox="1"/>
          <p:nvPr/>
        </p:nvSpPr>
        <p:spPr>
          <a:xfrm flipH="1">
            <a:off x="675914" y="2953265"/>
            <a:ext cx="4748702" cy="369332"/>
          </a:xfrm>
          <a:prstGeom prst="rect">
            <a:avLst/>
          </a:prstGeom>
          <a:noFill/>
        </p:spPr>
        <p:txBody>
          <a:bodyPr wrap="square" rtlCol="0">
            <a:spAutoFit/>
          </a:bodyPr>
          <a:lstStyle/>
          <a:p>
            <a:r>
              <a:rPr lang="fr-FR" dirty="0" smtClean="0"/>
              <a:t>Ainsi en 1923 c’est le prix Nobel</a:t>
            </a:r>
            <a:endParaRPr lang="fr-FR" dirty="0"/>
          </a:p>
        </p:txBody>
      </p:sp>
      <p:pic>
        <p:nvPicPr>
          <p:cNvPr id="7" name="Image 6"/>
          <p:cNvPicPr>
            <a:picLocks noChangeAspect="1"/>
          </p:cNvPicPr>
          <p:nvPr/>
        </p:nvPicPr>
        <p:blipFill>
          <a:blip r:embed="rId3"/>
          <a:stretch>
            <a:fillRect/>
          </a:stretch>
        </p:blipFill>
        <p:spPr>
          <a:xfrm>
            <a:off x="1927654" y="4118912"/>
            <a:ext cx="4805772" cy="2333767"/>
          </a:xfrm>
          <a:prstGeom prst="rect">
            <a:avLst/>
          </a:prstGeom>
        </p:spPr>
      </p:pic>
      <p:pic>
        <p:nvPicPr>
          <p:cNvPr id="8" name="Image 7"/>
          <p:cNvPicPr>
            <a:picLocks noChangeAspect="1"/>
          </p:cNvPicPr>
          <p:nvPr/>
        </p:nvPicPr>
        <p:blipFill>
          <a:blip r:embed="rId4"/>
          <a:stretch>
            <a:fillRect/>
          </a:stretch>
        </p:blipFill>
        <p:spPr>
          <a:xfrm>
            <a:off x="7524259" y="2621505"/>
            <a:ext cx="2733148" cy="1801853"/>
          </a:xfrm>
          <a:prstGeom prst="rect">
            <a:avLst/>
          </a:prstGeom>
        </p:spPr>
      </p:pic>
      <p:sp>
        <p:nvSpPr>
          <p:cNvPr id="9" name="Multiplier 8"/>
          <p:cNvSpPr/>
          <p:nvPr/>
        </p:nvSpPr>
        <p:spPr>
          <a:xfrm>
            <a:off x="4510216" y="5041558"/>
            <a:ext cx="914400" cy="9144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p:cNvPicPr>
            <a:picLocks noChangeAspect="1"/>
          </p:cNvPicPr>
          <p:nvPr/>
        </p:nvPicPr>
        <p:blipFill>
          <a:blip r:embed="rId5"/>
          <a:stretch>
            <a:fillRect/>
          </a:stretch>
        </p:blipFill>
        <p:spPr>
          <a:xfrm>
            <a:off x="5755905" y="5175642"/>
            <a:ext cx="646232" cy="646232"/>
          </a:xfrm>
          <a:prstGeom prst="rect">
            <a:avLst/>
          </a:prstGeom>
        </p:spPr>
      </p:pic>
    </p:spTree>
    <p:extLst>
      <p:ext uri="{BB962C8B-B14F-4D97-AF65-F5344CB8AC3E}">
        <p14:creationId xmlns:p14="http://schemas.microsoft.com/office/powerpoint/2010/main" val="164897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
                                        <p:tgtEl>
                                          <p:spTgt spid="8"/>
                                        </p:tgtEl>
                                      </p:cBhvr>
                                    </p:animEffect>
                                  </p:childTnLst>
                                </p:cTn>
                              </p:par>
                              <p:par>
                                <p:cTn id="15" presetID="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30195" y="145107"/>
            <a:ext cx="10972800" cy="583942"/>
          </a:xfrm>
        </p:spPr>
        <p:txBody>
          <a:bodyPr>
            <a:normAutofit/>
          </a:bodyPr>
          <a:lstStyle/>
          <a:p>
            <a:pPr marL="0" indent="0">
              <a:buNone/>
            </a:pPr>
            <a:r>
              <a:rPr lang="fr-FR" sz="1800" dirty="0" smtClean="0"/>
              <a:t>Dans les années 50 : apparition des réactifs (bleu -&gt; orange) urinaires</a:t>
            </a:r>
          </a:p>
        </p:txBody>
      </p:sp>
      <p:pic>
        <p:nvPicPr>
          <p:cNvPr id="4" name="Image 3"/>
          <p:cNvPicPr>
            <a:picLocks noChangeAspect="1"/>
          </p:cNvPicPr>
          <p:nvPr/>
        </p:nvPicPr>
        <p:blipFill>
          <a:blip r:embed="rId2"/>
          <a:stretch>
            <a:fillRect/>
          </a:stretch>
        </p:blipFill>
        <p:spPr>
          <a:xfrm>
            <a:off x="8573657" y="220024"/>
            <a:ext cx="1247775" cy="1809750"/>
          </a:xfrm>
          <a:prstGeom prst="rect">
            <a:avLst/>
          </a:prstGeom>
        </p:spPr>
      </p:pic>
      <p:sp>
        <p:nvSpPr>
          <p:cNvPr id="5" name="ZoneTexte 4"/>
          <p:cNvSpPr txBox="1"/>
          <p:nvPr/>
        </p:nvSpPr>
        <p:spPr>
          <a:xfrm>
            <a:off x="630195" y="1090741"/>
            <a:ext cx="7376983" cy="923330"/>
          </a:xfrm>
          <a:prstGeom prst="rect">
            <a:avLst/>
          </a:prstGeom>
          <a:noFill/>
        </p:spPr>
        <p:txBody>
          <a:bodyPr wrap="square" rtlCol="0">
            <a:spAutoFit/>
          </a:bodyPr>
          <a:lstStyle/>
          <a:p>
            <a:r>
              <a:rPr lang="fr-FR" dirty="0"/>
              <a:t>Le Belge Jean </a:t>
            </a:r>
            <a:r>
              <a:rPr lang="fr-FR" dirty="0" err="1" smtClean="0"/>
              <a:t>Pirart</a:t>
            </a:r>
            <a:r>
              <a:rPr lang="fr-FR" dirty="0" smtClean="0"/>
              <a:t>, dans une étude  comportant  4000 personnes suivies entre 1947 et 1973 montre que le bon contrôle du diabète fait baisser les complications  </a:t>
            </a:r>
            <a:endParaRPr lang="fr-FR" dirty="0"/>
          </a:p>
        </p:txBody>
      </p:sp>
      <p:sp>
        <p:nvSpPr>
          <p:cNvPr id="6" name="ZoneTexte 5"/>
          <p:cNvSpPr txBox="1"/>
          <p:nvPr/>
        </p:nvSpPr>
        <p:spPr>
          <a:xfrm>
            <a:off x="630195" y="3017968"/>
            <a:ext cx="4893275" cy="646331"/>
          </a:xfrm>
          <a:prstGeom prst="rect">
            <a:avLst/>
          </a:prstGeom>
          <a:noFill/>
        </p:spPr>
        <p:txBody>
          <a:bodyPr wrap="square" rtlCol="0">
            <a:spAutoFit/>
          </a:bodyPr>
          <a:lstStyle/>
          <a:p>
            <a:r>
              <a:rPr lang="fr-FR" dirty="0" smtClean="0"/>
              <a:t>En 1955 Frédéric Sanger décrit la structure de l’insuline humaine (prix Nobel en 1958)</a:t>
            </a:r>
            <a:endParaRPr lang="fr-FR" dirty="0"/>
          </a:p>
        </p:txBody>
      </p:sp>
      <p:pic>
        <p:nvPicPr>
          <p:cNvPr id="7" name="Image 6"/>
          <p:cNvPicPr>
            <a:picLocks noChangeAspect="1"/>
          </p:cNvPicPr>
          <p:nvPr/>
        </p:nvPicPr>
        <p:blipFill>
          <a:blip r:embed="rId3"/>
          <a:stretch>
            <a:fillRect/>
          </a:stretch>
        </p:blipFill>
        <p:spPr>
          <a:xfrm flipH="1">
            <a:off x="6495406" y="2375763"/>
            <a:ext cx="1287162" cy="1930743"/>
          </a:xfrm>
          <a:prstGeom prst="rect">
            <a:avLst/>
          </a:prstGeom>
        </p:spPr>
      </p:pic>
      <p:sp>
        <p:nvSpPr>
          <p:cNvPr id="9" name="ZoneTexte 8"/>
          <p:cNvSpPr txBox="1"/>
          <p:nvPr/>
        </p:nvSpPr>
        <p:spPr>
          <a:xfrm>
            <a:off x="630194" y="4668196"/>
            <a:ext cx="7152374" cy="646331"/>
          </a:xfrm>
          <a:prstGeom prst="rect">
            <a:avLst/>
          </a:prstGeom>
          <a:noFill/>
        </p:spPr>
        <p:txBody>
          <a:bodyPr wrap="square" rtlCol="0">
            <a:spAutoFit/>
          </a:bodyPr>
          <a:lstStyle/>
          <a:p>
            <a:r>
              <a:rPr lang="fr-FR" dirty="0" smtClean="0"/>
              <a:t>Dans les années 70 à 80 : apparition des bandelettes capillaires</a:t>
            </a:r>
          </a:p>
          <a:p>
            <a:r>
              <a:rPr lang="fr-FR" dirty="0" smtClean="0"/>
              <a:t>1976 : découverte de l’HbA1c</a:t>
            </a:r>
            <a:endParaRPr lang="fr-FR" dirty="0"/>
          </a:p>
        </p:txBody>
      </p:sp>
      <p:pic>
        <p:nvPicPr>
          <p:cNvPr id="10" name="Image 9"/>
          <p:cNvPicPr>
            <a:picLocks noChangeAspect="1"/>
          </p:cNvPicPr>
          <p:nvPr/>
        </p:nvPicPr>
        <p:blipFill>
          <a:blip r:embed="rId4"/>
          <a:stretch>
            <a:fillRect/>
          </a:stretch>
        </p:blipFill>
        <p:spPr>
          <a:xfrm>
            <a:off x="8458577" y="3917092"/>
            <a:ext cx="2725710" cy="1826226"/>
          </a:xfrm>
          <a:prstGeom prst="rect">
            <a:avLst/>
          </a:prstGeom>
        </p:spPr>
      </p:pic>
      <p:sp>
        <p:nvSpPr>
          <p:cNvPr id="11" name="ZoneTexte 10"/>
          <p:cNvSpPr txBox="1"/>
          <p:nvPr/>
        </p:nvSpPr>
        <p:spPr>
          <a:xfrm>
            <a:off x="630194" y="5767866"/>
            <a:ext cx="6054811" cy="370703"/>
          </a:xfrm>
          <a:prstGeom prst="rect">
            <a:avLst/>
          </a:prstGeom>
          <a:noFill/>
        </p:spPr>
        <p:txBody>
          <a:bodyPr wrap="square" rtlCol="0">
            <a:spAutoFit/>
          </a:bodyPr>
          <a:lstStyle/>
          <a:p>
            <a:r>
              <a:rPr lang="fr-FR" dirty="0" smtClean="0"/>
              <a:t>…. Et les progrès continuent</a:t>
            </a:r>
            <a:endParaRPr lang="fr-FR" dirty="0"/>
          </a:p>
        </p:txBody>
      </p:sp>
    </p:spTree>
    <p:extLst>
      <p:ext uri="{BB962C8B-B14F-4D97-AF65-F5344CB8AC3E}">
        <p14:creationId xmlns:p14="http://schemas.microsoft.com/office/powerpoint/2010/main" val="400539172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2349</TotalTime>
  <Words>983</Words>
  <Application>Microsoft Office PowerPoint</Application>
  <PresentationFormat>Grand écran</PresentationFormat>
  <Paragraphs>195</Paragraphs>
  <Slides>23</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23</vt:i4>
      </vt:variant>
    </vt:vector>
  </HeadingPairs>
  <TitlesOfParts>
    <vt:vector size="28" baseType="lpstr">
      <vt:lpstr>Arial</vt:lpstr>
      <vt:lpstr>Calibri</vt:lpstr>
      <vt:lpstr>Calibri Light</vt:lpstr>
      <vt:lpstr>Times New Roman</vt:lpstr>
      <vt:lpstr>Thème Office</vt:lpstr>
      <vt:lpstr>Le diabète en 20 questions</vt:lpstr>
      <vt:lpstr>Présentation PowerPoint</vt:lpstr>
      <vt:lpstr>L’histoire du diabète pour en comprendre la physiopathologie</vt:lpstr>
      <vt:lpstr>Présentation PowerPoint</vt:lpstr>
      <vt:lpstr>Présentation PowerPoint</vt:lpstr>
      <vt:lpstr>Le XIXème siècle : la médecine expérimentale</vt:lpstr>
      <vt:lpstr>Le diabète devient une maladie pancréatique, toujours mortelle et le début du XXème devient la course à son traitement </vt:lpstr>
      <vt:lpstr>Présentation PowerPoint</vt:lpstr>
      <vt:lpstr>Présentation PowerPoint</vt:lpstr>
      <vt:lpstr>Présentation PowerPoint</vt:lpstr>
      <vt:lpstr>Réponse : NON </vt:lpstr>
      <vt:lpstr>Réponse n° 1</vt:lpstr>
      <vt:lpstr>Réponses : 3 et 4</vt:lpstr>
      <vt:lpstr>Présentation PowerPoint</vt:lpstr>
      <vt:lpstr>Présentation PowerPoint</vt:lpstr>
      <vt:lpstr>Présentation PowerPoint</vt:lpstr>
      <vt:lpstr>Réponse :  4  (aucune) </vt:lpstr>
      <vt:lpstr>Réponse : 2 et 4</vt:lpstr>
      <vt:lpstr>Présentation PowerPoint</vt:lpstr>
      <vt:lpstr>Présentation PowerPoint</vt:lpstr>
      <vt:lpstr>Lutte contre les FRCV</vt:lpstr>
      <vt:lpstr>Présentation PowerPoint</vt:lpstr>
      <vt:lpstr>Réponse : 2  (NON)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christophe</dc:creator>
  <cp:lastModifiedBy>Compte Microsoft</cp:lastModifiedBy>
  <cp:revision>205</cp:revision>
  <dcterms:created xsi:type="dcterms:W3CDTF">2019-03-31T06:05:20Z</dcterms:created>
  <dcterms:modified xsi:type="dcterms:W3CDTF">2024-06-24T07:38:36Z</dcterms:modified>
</cp:coreProperties>
</file>